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8" r:id="rId4"/>
    <p:sldMasterId id="2147483702" r:id="rId5"/>
    <p:sldMasterId id="2147483714" r:id="rId6"/>
    <p:sldMasterId id="2147483728" r:id="rId7"/>
  </p:sldMasterIdLst>
  <p:notesMasterIdLst>
    <p:notesMasterId r:id="rId54"/>
  </p:notesMasterIdLst>
  <p:sldIdLst>
    <p:sldId id="256" r:id="rId8"/>
    <p:sldId id="413" r:id="rId9"/>
    <p:sldId id="414" r:id="rId10"/>
    <p:sldId id="366" r:id="rId11"/>
    <p:sldId id="369" r:id="rId12"/>
    <p:sldId id="372" r:id="rId13"/>
    <p:sldId id="375" r:id="rId14"/>
    <p:sldId id="377" r:id="rId15"/>
    <p:sldId id="378" r:id="rId16"/>
    <p:sldId id="379" r:id="rId17"/>
    <p:sldId id="381" r:id="rId18"/>
    <p:sldId id="390" r:id="rId19"/>
    <p:sldId id="410" r:id="rId20"/>
    <p:sldId id="393" r:id="rId21"/>
    <p:sldId id="396" r:id="rId22"/>
    <p:sldId id="397" r:id="rId23"/>
    <p:sldId id="409" r:id="rId24"/>
    <p:sldId id="415" r:id="rId25"/>
    <p:sldId id="349" r:id="rId26"/>
    <p:sldId id="350" r:id="rId27"/>
    <p:sldId id="334" r:id="rId28"/>
    <p:sldId id="353" r:id="rId29"/>
    <p:sldId id="352" r:id="rId30"/>
    <p:sldId id="411" r:id="rId31"/>
    <p:sldId id="450" r:id="rId32"/>
    <p:sldId id="416" r:id="rId33"/>
    <p:sldId id="419" r:id="rId34"/>
    <p:sldId id="451" r:id="rId35"/>
    <p:sldId id="420" r:id="rId36"/>
    <p:sldId id="443" r:id="rId37"/>
    <p:sldId id="442" r:id="rId38"/>
    <p:sldId id="453" r:id="rId39"/>
    <p:sldId id="421" r:id="rId40"/>
    <p:sldId id="452" r:id="rId41"/>
    <p:sldId id="431" r:id="rId42"/>
    <p:sldId id="427" r:id="rId43"/>
    <p:sldId id="423" r:id="rId44"/>
    <p:sldId id="432" r:id="rId45"/>
    <p:sldId id="435" r:id="rId46"/>
    <p:sldId id="437" r:id="rId47"/>
    <p:sldId id="438" r:id="rId48"/>
    <p:sldId id="436" r:id="rId49"/>
    <p:sldId id="448" r:id="rId50"/>
    <p:sldId id="440" r:id="rId51"/>
    <p:sldId id="445" r:id="rId52"/>
    <p:sldId id="322" r:id="rId53"/>
  </p:sldIdLst>
  <p:sldSz cx="9906000" cy="6858000" type="A4"/>
  <p:notesSz cx="6858000" cy="9144000"/>
  <p:embeddedFontLst>
    <p:embeddedFont>
      <p:font typeface="맑은 고딕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15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EFFC1"/>
    <a:srgbClr val="313035"/>
    <a:srgbClr val="CBCBCB"/>
    <a:srgbClr val="E7E7E7"/>
    <a:srgbClr val="F168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5" autoAdjust="0"/>
    <p:restoredTop sz="94898" autoAdjust="0"/>
  </p:normalViewPr>
  <p:slideViewPr>
    <p:cSldViewPr showGuides="1">
      <p:cViewPr>
        <p:scale>
          <a:sx n="75" d="100"/>
          <a:sy n="75" d="100"/>
        </p:scale>
        <p:origin x="-1110" y="156"/>
      </p:cViewPr>
      <p:guideLst>
        <p:guide orient="horz" pos="2115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font" Target="fonts/font1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2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42D26-FB87-4478-BC95-08FB54E5914A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A2E2E-D4D5-4B73-801E-14B6569E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6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619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963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98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91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248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43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97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12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6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926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91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48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78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43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26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26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2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08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06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08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08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18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16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5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41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64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14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31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0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325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7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36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83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0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5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915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156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97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81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90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71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n>
                  <a:solidFill>
                    <a:prstClr val="black">
                      <a:lumMod val="65000"/>
                      <a:lumOff val="35000"/>
                      <a:alpha val="2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프로젝트 </a:t>
            </a:r>
            <a:r>
              <a:rPr lang="en-US" altLang="ko-KR" dirty="0">
                <a:ln>
                  <a:solidFill>
                    <a:prstClr val="black">
                      <a:lumMod val="65000"/>
                      <a:lumOff val="35000"/>
                      <a:alpha val="2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1</a:t>
            </a:r>
            <a:r>
              <a:rPr dirty="0">
                <a:ln>
                  <a:solidFill>
                    <a:prstClr val="black">
                      <a:lumMod val="65000"/>
                      <a:lumOff val="35000"/>
                      <a:alpha val="2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주차</a:t>
            </a:r>
            <a:endParaRPr dirty="0">
              <a:ln>
                <a:solidFill>
                  <a:prstClr val="black">
                    <a:lumMod val="65000"/>
                    <a:lumOff val="35000"/>
                    <a:alpha val="2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36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계획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1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n>
                  <a:solidFill>
                    <a:prstClr val="black">
                      <a:lumMod val="65000"/>
                      <a:lumOff val="35000"/>
                      <a:alpha val="2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프로젝트 </a:t>
            </a:r>
            <a:r>
              <a:rPr lang="en-US" altLang="ko-KR" dirty="0">
                <a:ln>
                  <a:solidFill>
                    <a:prstClr val="black">
                      <a:lumMod val="65000"/>
                      <a:lumOff val="35000"/>
                      <a:alpha val="2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1</a:t>
            </a:r>
            <a:r>
              <a:rPr dirty="0">
                <a:ln>
                  <a:solidFill>
                    <a:prstClr val="black">
                      <a:lumMod val="65000"/>
                      <a:lumOff val="35000"/>
                      <a:alpha val="2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주차</a:t>
            </a:r>
            <a:endParaRPr dirty="0">
              <a:ln>
                <a:solidFill>
                  <a:prstClr val="black">
                    <a:lumMod val="65000"/>
                    <a:lumOff val="35000"/>
                    <a:alpha val="2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  <a:endParaRPr lang="ko-KR" altLang="en-US" sz="200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89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n>
                  <a:solidFill>
                    <a:prstClr val="black">
                      <a:lumMod val="65000"/>
                      <a:lumOff val="35000"/>
                      <a:alpha val="2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프로젝트 </a:t>
            </a:r>
            <a:r>
              <a:rPr lang="en-US" altLang="ko-KR" dirty="0">
                <a:ln>
                  <a:solidFill>
                    <a:prstClr val="black">
                      <a:lumMod val="65000"/>
                      <a:lumOff val="35000"/>
                      <a:alpha val="2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1</a:t>
            </a:r>
            <a:r>
              <a:rPr dirty="0">
                <a:ln>
                  <a:solidFill>
                    <a:prstClr val="black">
                      <a:lumMod val="65000"/>
                      <a:lumOff val="35000"/>
                      <a:alpha val="2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/>
              </a:rPr>
              <a:t>주차</a:t>
            </a:r>
            <a:endParaRPr dirty="0">
              <a:ln>
                <a:solidFill>
                  <a:prstClr val="black">
                    <a:lumMod val="65000"/>
                    <a:lumOff val="35000"/>
                    <a:alpha val="2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계획</a:t>
            </a:r>
            <a:endParaRPr lang="ko-KR" altLang="en-US" sz="200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5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0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456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62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38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47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43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5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4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2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69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2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2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8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3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67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5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962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174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97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18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727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3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993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221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446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985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152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6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30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422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22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34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57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6004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355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7508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424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8453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910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89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3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9646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3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6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649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4939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641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4581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329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0782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21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9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5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18792-EA63-4569-BAB6-B4A428C865BD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1524" y="0"/>
            <a:ext cx="990295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0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5" r:id="rId3"/>
    <p:sldLayoutId id="2147483686" r:id="rId4"/>
    <p:sldLayoutId id="2147483687" r:id="rId5"/>
    <p:sldLayoutId id="2147483651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CAEB-13E3-4469-B695-54D7D5E2578C}" type="datetimeFigureOut">
              <a:rPr lang="ko-KR" altLang="en-US" smtClean="0"/>
              <a:t>2018-07-31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21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1524" y="0"/>
            <a:ext cx="990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8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18792-EA63-4569-BAB6-B4A428C865B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4E23-8B5C-4C81-B959-678CFFB6774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1524" y="0"/>
            <a:ext cx="990295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26" r:id="rId14"/>
    <p:sldLayoutId id="2147483740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80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19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CAEB-13E3-4469-B695-54D7D5E2578C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2018-07-31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C7D8-9523-44CB-B8CA-F4FBD743049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5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006725" y="1772816"/>
            <a:ext cx="3801042" cy="2288000"/>
            <a:chOff x="3052482" y="1868631"/>
            <a:chExt cx="3801042" cy="2288000"/>
          </a:xfrm>
        </p:grpSpPr>
        <p:sp>
          <p:nvSpPr>
            <p:cNvPr id="3" name="TextBox 2"/>
            <p:cNvSpPr txBox="1"/>
            <p:nvPr/>
          </p:nvSpPr>
          <p:spPr>
            <a:xfrm>
              <a:off x="3052482" y="1868631"/>
              <a:ext cx="38010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200" spc="-150" dirty="0" smtClean="0">
                  <a:solidFill>
                    <a:srgbClr val="FFFF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프로젝</a:t>
              </a:r>
              <a:r>
                <a:rPr lang="ko-KR" altLang="en-US" sz="7200" spc="-150" dirty="0">
                  <a:solidFill>
                    <a:srgbClr val="FFFF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트</a:t>
              </a:r>
              <a:endParaRPr lang="en-US" altLang="ko-KR" sz="7200" spc="-150" dirty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49221" y="3140968"/>
              <a:ext cx="30075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spc="-15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ad-pool</a:t>
              </a:r>
              <a:endParaRPr lang="ko-KR" altLang="en-US" sz="6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200472" y="188640"/>
            <a:ext cx="1656184" cy="3505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6736" y="5603180"/>
            <a:ext cx="6855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             신종찬 </a:t>
            </a:r>
            <a:r>
              <a:rPr lang="ko-KR" altLang="en-US" sz="2400" dirty="0" smtClean="0">
                <a:solidFill>
                  <a:schemeClr val="bg1"/>
                </a:solidFill>
              </a:rPr>
              <a:t>최승호 윤용선 이학성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2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3101242" y="1628800"/>
            <a:ext cx="3704057" cy="68448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조직도</a:t>
            </a:r>
            <a:endParaRPr lang="ko-KR" altLang="en-US" sz="32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05468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최승호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5469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팀장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01242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신종찬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01243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UI/UX,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 테스트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97016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윤용선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97017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  <a:p>
            <a:pPr algn="ctr"/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수집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92790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이학성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92791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  <a:p>
            <a:pPr algn="ctr"/>
            <a:r>
              <a:rPr lang="en-US" altLang="ko-KR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 </a:t>
            </a: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구축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4488" y="138986"/>
            <a:ext cx="2160240" cy="33768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72480" y="13872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36616" y="167956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1-6.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조직도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5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302322"/>
              </p:ext>
            </p:extLst>
          </p:nvPr>
        </p:nvGraphicFramePr>
        <p:xfrm>
          <a:off x="272480" y="1556792"/>
          <a:ext cx="9405686" cy="45782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3993">
                  <a:extLst>
                    <a:ext uri="{9D8B030D-6E8A-4147-A177-3AD203B41FA5}">
                      <a16:colId xmlns:a16="http://schemas.microsoft.com/office/drawing/2014/main" xmlns="" val="1303722384"/>
                    </a:ext>
                  </a:extLst>
                </a:gridCol>
                <a:gridCol w="661349">
                  <a:extLst>
                    <a:ext uri="{9D8B030D-6E8A-4147-A177-3AD203B41FA5}">
                      <a16:colId xmlns:a16="http://schemas.microsoft.com/office/drawing/2014/main" xmlns="" val="2372418554"/>
                    </a:ext>
                  </a:extLst>
                </a:gridCol>
                <a:gridCol w="661349">
                  <a:extLst>
                    <a:ext uri="{9D8B030D-6E8A-4147-A177-3AD203B41FA5}">
                      <a16:colId xmlns:a16="http://schemas.microsoft.com/office/drawing/2014/main" xmlns="" val="2876867813"/>
                    </a:ext>
                  </a:extLst>
                </a:gridCol>
                <a:gridCol w="661349">
                  <a:extLst>
                    <a:ext uri="{9D8B030D-6E8A-4147-A177-3AD203B41FA5}">
                      <a16:colId xmlns:a16="http://schemas.microsoft.com/office/drawing/2014/main" xmlns="" val="2121001516"/>
                    </a:ext>
                  </a:extLst>
                </a:gridCol>
                <a:gridCol w="661349"/>
                <a:gridCol w="661349">
                  <a:extLst>
                    <a:ext uri="{9D8B030D-6E8A-4147-A177-3AD203B41FA5}">
                      <a16:colId xmlns:a16="http://schemas.microsoft.com/office/drawing/2014/main" xmlns="" val="4067500881"/>
                    </a:ext>
                  </a:extLst>
                </a:gridCol>
                <a:gridCol w="661349">
                  <a:extLst>
                    <a:ext uri="{9D8B030D-6E8A-4147-A177-3AD203B41FA5}">
                      <a16:colId xmlns:a16="http://schemas.microsoft.com/office/drawing/2014/main" xmlns="" val="3699783363"/>
                    </a:ext>
                  </a:extLst>
                </a:gridCol>
                <a:gridCol w="661349"/>
                <a:gridCol w="661349">
                  <a:extLst>
                    <a:ext uri="{9D8B030D-6E8A-4147-A177-3AD203B41FA5}">
                      <a16:colId xmlns:a16="http://schemas.microsoft.com/office/drawing/2014/main" xmlns="" val="395032883"/>
                    </a:ext>
                  </a:extLst>
                </a:gridCol>
                <a:gridCol w="661349">
                  <a:extLst>
                    <a:ext uri="{9D8B030D-6E8A-4147-A177-3AD203B41FA5}">
                      <a16:colId xmlns:a16="http://schemas.microsoft.com/office/drawing/2014/main" xmlns="" val="850970810"/>
                    </a:ext>
                  </a:extLst>
                </a:gridCol>
                <a:gridCol w="661349">
                  <a:extLst>
                    <a:ext uri="{9D8B030D-6E8A-4147-A177-3AD203B41FA5}">
                      <a16:colId xmlns:a16="http://schemas.microsoft.com/office/drawing/2014/main" xmlns="" val="2825804360"/>
                    </a:ext>
                  </a:extLst>
                </a:gridCol>
                <a:gridCol w="458203">
                  <a:extLst>
                    <a:ext uri="{9D8B030D-6E8A-4147-A177-3AD203B41FA5}">
                      <a16:colId xmlns:a16="http://schemas.microsoft.com/office/drawing/2014/main" xmlns="" val="3464793926"/>
                    </a:ext>
                  </a:extLst>
                </a:gridCol>
              </a:tblGrid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3~6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000" baseline="0" dirty="0" smtClean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en-US" altLang="ko-KR" sz="1800" baseline="0" dirty="0" smtClean="0">
                          <a:latin typeface="+mn-ea"/>
                          <a:ea typeface="+mn-ea"/>
                        </a:rPr>
                        <a:t> ~ 12</a:t>
                      </a:r>
                      <a:r>
                        <a:rPr lang="ko-KR" altLang="en-US" sz="1800" baseline="0" dirty="0" smtClean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800" baseline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000" baseline="0" dirty="0" smtClean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13</a:t>
                      </a:r>
                      <a:r>
                        <a:rPr lang="en-US" altLang="ko-KR" sz="1800" baseline="0" dirty="0" smtClean="0">
                          <a:latin typeface="+mn-ea"/>
                          <a:ea typeface="+mn-ea"/>
                        </a:rPr>
                        <a:t> ~ 18</a:t>
                      </a:r>
                      <a:r>
                        <a:rPr lang="ko-KR" altLang="en-US" sz="1800" baseline="0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8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aseline="0" dirty="0" smtClean="0">
                          <a:latin typeface="+mn-ea"/>
                          <a:ea typeface="+mn-ea"/>
                        </a:rPr>
                        <a:t>~ 27</a:t>
                      </a:r>
                      <a:r>
                        <a:rPr lang="ko-KR" altLang="en-US" sz="1800" baseline="0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3925053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DB </a:t>
                      </a:r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설계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EFFC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54856327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데이터 수집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98027864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웹 디자인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324435921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DB </a:t>
                      </a:r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구축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541015263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로그인 페이지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04776732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회원 가입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30009542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광고게시판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617310891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고객 센터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65386238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관리자페이지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219296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80792" y="860624"/>
            <a:ext cx="3763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개발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계</a:t>
            </a:r>
            <a:r>
              <a:rPr lang="ko-KR" altLang="en-US" sz="3200" spc="-15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획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표 </a:t>
            </a:r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7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월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9201472" y="1556792"/>
            <a:ext cx="0" cy="46085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01472" y="3140968"/>
            <a:ext cx="492443" cy="2448272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고딕코딩" pitchFamily="49" charset="-127"/>
                <a:ea typeface="나눔고딕코딩" pitchFamily="49" charset="-127"/>
              </a:rPr>
              <a:t>프로젝트 종료</a:t>
            </a:r>
            <a:endParaRPr lang="ko-KR" altLang="en-US" sz="2000" b="1" dirty="0">
              <a:solidFill>
                <a:srgbClr val="FF000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488" y="138986"/>
            <a:ext cx="2160240" cy="33768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2480" y="13872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66509" y="167956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1-7.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계획표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45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24608" y="1340768"/>
            <a:ext cx="669674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</a:t>
            </a:r>
            <a:r>
              <a:rPr lang="en-US" altLang="ko-KR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(2</a:t>
            </a:r>
            <a:r>
              <a:rPr lang="ko-KR" altLang="en-US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</a:t>
            </a:r>
            <a:r>
              <a:rPr lang="en-US" altLang="ko-KR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ERD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테이블 정의서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4) 2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 목표 업무</a:t>
            </a:r>
            <a:endParaRPr lang="en-US" altLang="ko-KR" sz="2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704" y="692696"/>
            <a:ext cx="1701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269778"/>
              </p:ext>
            </p:extLst>
          </p:nvPr>
        </p:nvGraphicFramePr>
        <p:xfrm>
          <a:off x="272480" y="1516855"/>
          <a:ext cx="9361039" cy="46484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6104"/>
                <a:gridCol w="1454562"/>
                <a:gridCol w="1454562"/>
                <a:gridCol w="1454562"/>
                <a:gridCol w="1454562"/>
                <a:gridCol w="1454562"/>
                <a:gridCol w="1152125"/>
              </a:tblGrid>
              <a:tr h="40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메뉴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메뉴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관리자메뉴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메인페이지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정보수정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공지사항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회원 조회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광고게시판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탈퇴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문의사항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회원 정보변경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arenR"/>
                      </a:pP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최신순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로그아웃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사용자 광고등록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광고 등록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2)  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인기순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공지사항 작성 및 삭제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3)  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조회순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문의사항 작성 및 삭제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좋아요 기능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685131" y="167956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2-1.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2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094664" y="620688"/>
            <a:ext cx="1701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2050" name="Picture 2" descr="C:\Users\Administrator\Desktop\학원 프로젝트\메뉴 구성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0" t="3245" r="1299" b="69834"/>
          <a:stretch/>
        </p:blipFill>
        <p:spPr bwMode="auto">
          <a:xfrm>
            <a:off x="382740" y="1556792"/>
            <a:ext cx="9124951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istrator\Desktop\학원 프로젝트\메뉴 구성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0" t="64978" r="5769" b="2671"/>
          <a:stretch/>
        </p:blipFill>
        <p:spPr bwMode="auto">
          <a:xfrm>
            <a:off x="382741" y="3717032"/>
            <a:ext cx="5578372" cy="212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dministrator\Desktop\학원 프로젝트\메뉴 구성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t="7027" r="72763" b="65276"/>
          <a:stretch/>
        </p:blipFill>
        <p:spPr bwMode="auto">
          <a:xfrm>
            <a:off x="6177136" y="3717032"/>
            <a:ext cx="3571157" cy="212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85131" y="167956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2-1.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25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9856" y="620688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ERD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3074" name="Picture 2" descr="C:\Users\Administrator\Desktop\학원 프로젝트\E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" y="1484784"/>
            <a:ext cx="9784183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3147" y="167956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2-2. ERD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0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418" y="620688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테이블 정의서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1266" name="Picture 2" descr="C:\Users\Administrator\Desktop\학원 프로젝트\3조_2주차\사용파일\테이블정의서_images\0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22" y="1293795"/>
            <a:ext cx="7055196" cy="499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47887" y="167956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2-3.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테이블 정의서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8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101242" y="1628800"/>
            <a:ext cx="3704057" cy="68448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 목표 업무</a:t>
            </a:r>
            <a:endParaRPr lang="ko-KR" altLang="en-US" sz="32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24210" y="3004414"/>
            <a:ext cx="2077032" cy="568602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메뉴 </a:t>
            </a:r>
            <a:r>
              <a:rPr lang="ko-KR" altLang="en-US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en-US" altLang="ko-KR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4210" y="3631420"/>
            <a:ext cx="2077032" cy="142149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메인 메뉴 </a:t>
            </a:r>
            <a:r>
              <a:rPr lang="ko-KR" altLang="en-US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카테고리별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영상목록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고객센터 메뉴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로그인</a:t>
            </a:r>
            <a:r>
              <a:rPr lang="en-US" altLang="ko-KR" sz="16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회원가입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914754" y="3004414"/>
            <a:ext cx="2077032" cy="568602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세부 페이지 </a:t>
            </a:r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View</a:t>
            </a:r>
            <a:endParaRPr lang="en-US" altLang="ko-KR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14754" y="3650090"/>
            <a:ext cx="2077032" cy="142149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사용자가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보기 편한 크기 구성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보고 있는 영상 하단에 다른 영상 목록 구성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813165" y="3004414"/>
            <a:ext cx="2077032" cy="568602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</a:t>
            </a:r>
            <a:r>
              <a:rPr lang="ko-KR" altLang="en-US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좋아요</a:t>
            </a:r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’ </a:t>
            </a:r>
            <a:r>
              <a:rPr lang="ko-KR" altLang="en-US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13165" y="3650090"/>
            <a:ext cx="2077032" cy="142149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영상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목록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,View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페이지에서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좋아요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좋아요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좋아요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취소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0905" y="167956"/>
            <a:ext cx="2396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2-4. 2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 목표 업무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44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424608" y="1340768"/>
            <a:ext cx="669674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en-US" altLang="ko-KR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r>
              <a:rPr lang="ko-KR" altLang="en-US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</a:t>
            </a:r>
            <a:r>
              <a:rPr lang="en-US" altLang="ko-KR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(3</a:t>
            </a:r>
            <a:r>
              <a:rPr lang="ko-KR" altLang="en-US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</a:t>
            </a:r>
            <a:r>
              <a:rPr lang="en-US" altLang="ko-KR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1)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회원 관련 프로그램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2)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관리자 관련 프로그램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3)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업무 흐름도 전체 메뉴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4)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업무 흐름도 메인 메뉴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5)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업무 흐름도 세부 </a:t>
            </a: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관리자 메뉴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6) 3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 목표 업무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30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2441" y="620688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회원 관련 프로그램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65935"/>
              </p:ext>
            </p:extLst>
          </p:nvPr>
        </p:nvGraphicFramePr>
        <p:xfrm>
          <a:off x="553221" y="1340768"/>
          <a:ext cx="8784000" cy="50551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9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2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2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구분</a:t>
                      </a:r>
                      <a:endParaRPr lang="ko-KR" altLang="en-US" sz="18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168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메뉴</a:t>
                      </a:r>
                      <a:endParaRPr lang="ko-KR" altLang="en-US" sz="18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168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JAVA</a:t>
                      </a:r>
                      <a:r>
                        <a:rPr lang="en-US" altLang="ko-KR" sz="1800" baseline="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 / </a:t>
                      </a:r>
                      <a:r>
                        <a:rPr lang="en-US" altLang="ko-KR" sz="18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JSP(HTML)</a:t>
                      </a:r>
                      <a:endParaRPr lang="ko-KR" altLang="en-US" sz="18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1685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비고</a:t>
                      </a:r>
                      <a:endParaRPr lang="ko-KR" altLang="en-US" sz="18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168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5851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회원</a:t>
                      </a:r>
                      <a:endParaRPr lang="ko-KR" altLang="en-US" sz="2400" b="1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회원가입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로그인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main_header.jsp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Modal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처리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회원정보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수정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탈퇴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myPageForm.jsp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고객 게시판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공지 사항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 FAQ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noticeList.jsp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Ajax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메인 뷰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최신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인기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기업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공공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공모전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boardAdsView.jsp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Ajax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처리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메인 페이지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main.jsp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파일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동영상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URL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 업로드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personalUpForm.jsp</a:t>
                      </a:r>
                      <a:endParaRPr lang="ko-KR" altLang="en-US" sz="1600" kern="1200" spc="-15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파일업로더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177782" y="167956"/>
            <a:ext cx="274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3-1.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회원 관련 프로그램</a:t>
            </a:r>
            <a:endParaRPr lang="en-US" altLang="ko-KR" sz="20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1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443699" y="426650"/>
            <a:ext cx="2952939" cy="6249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62" y="4998402"/>
            <a:ext cx="1391823" cy="13918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2656" y="1264257"/>
            <a:ext cx="655500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1. </a:t>
            </a:r>
            <a:r>
              <a:rPr lang="ko-KR" altLang="en-US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en-US" altLang="ko-KR" sz="4800" spc="-150" dirty="0" smtClea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2. </a:t>
            </a:r>
            <a:r>
              <a:rPr lang="ko-KR" altLang="en-US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</a:t>
            </a:r>
            <a:r>
              <a:rPr lang="en-US" altLang="ko-KR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2</a:t>
            </a:r>
            <a:r>
              <a:rPr lang="ko-KR" altLang="en-US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 진행</a:t>
            </a:r>
            <a:r>
              <a:rPr lang="en-US" altLang="ko-KR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endParaRPr lang="en-US" altLang="ko-KR" sz="4800" spc="-150" dirty="0" smtClea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3. </a:t>
            </a:r>
            <a:r>
              <a:rPr lang="ko-KR" altLang="en-US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</a:t>
            </a:r>
            <a:r>
              <a:rPr lang="en-US" altLang="ko-KR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 진행</a:t>
            </a:r>
            <a:endParaRPr lang="en-US" altLang="ko-KR" sz="4800" spc="-150" dirty="0" smtClea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4800" spc="-150" dirty="0" smtClean="0">
                <a:solidFill>
                  <a:prstClr val="black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최종 시연 화면</a:t>
            </a:r>
            <a:endParaRPr lang="en-US" altLang="ko-KR" sz="4800" spc="-150" dirty="0" smtClean="0">
              <a:solidFill>
                <a:prstClr val="black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1" y="4581128"/>
            <a:ext cx="519006" cy="5190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94" y="3645024"/>
            <a:ext cx="503204" cy="5032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812" y="1724265"/>
            <a:ext cx="503638" cy="50363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41" y="2796568"/>
            <a:ext cx="545181" cy="5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320" y="620688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관리자 관련 프로그램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225459"/>
              </p:ext>
            </p:extLst>
          </p:nvPr>
        </p:nvGraphicFramePr>
        <p:xfrm>
          <a:off x="552734" y="1340768"/>
          <a:ext cx="8784977" cy="50551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9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123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23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1308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lt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구분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F168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lt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메뉴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F168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JAVA / JSP(HTML)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F1685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lt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비고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rgbClr val="F168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5851">
                <a:tc rowSpan="6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b="1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관리자</a:t>
                      </a:r>
                      <a:endParaRPr lang="ko-KR" altLang="en-US" sz="2400" b="1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회원 리스트 관리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memberList.jsp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가입한 멤버의 조회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회원 정보 수정 및 삭제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memberDetail.jsp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고객 게시판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공지 사항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 FAQ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noticeList.jsp</a:t>
                      </a:r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 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Ajax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처리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메인 뷰 리스트</a:t>
                      </a:r>
                      <a:endParaRPr lang="en-US" altLang="ko-KR" sz="1800" kern="1200" dirty="0" smtClean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(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최신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인기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기업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공공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공모전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)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mainAdsList.jsp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Ajax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처리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광고 게시물 수정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삭제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adsDetail.jsp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3585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ADS 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파일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동영상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URL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 업로드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adsuploadForm.jsp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파일 </a:t>
                      </a:r>
                      <a:r>
                        <a:rPr lang="ko-KR" altLang="en-US" sz="1800" kern="1200" dirty="0" err="1" smtClean="0">
                          <a:solidFill>
                            <a:schemeClr val="dk1"/>
                          </a:solidFill>
                          <a:latin typeface="고도 M" panose="02000503000000020004" pitchFamily="2" charset="-127"/>
                          <a:ea typeface="고도 M" panose="02000503000000020004" pitchFamily="2" charset="-127"/>
                          <a:cs typeface="+mn-cs"/>
                        </a:rPr>
                        <a:t>업로더</a:t>
                      </a:r>
                      <a:endParaRPr lang="ko-KR" altLang="en-US" sz="1800" kern="1200" dirty="0">
                        <a:solidFill>
                          <a:schemeClr val="dk1"/>
                        </a:solidFill>
                        <a:latin typeface="고도 M" panose="02000503000000020004" pitchFamily="2" charset="-127"/>
                        <a:ea typeface="고도 M" panose="02000503000000020004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69224" y="167956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3-2.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관리자 관련 프로그램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71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40127" y="620688"/>
            <a:ext cx="4410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업무 흐름도 </a:t>
            </a:r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–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 전체 메뉴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7" name="Picture 3" descr="C:\Users\Administrator\Desktop\학원 프로젝트\메뉴 구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906000" cy="435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81192" y="167956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3-3.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업무 흐름도 </a:t>
            </a:r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–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전체 메뉴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65775" y="620688"/>
            <a:ext cx="4358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업무 흐름도 </a:t>
            </a:r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–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 메인 메뉴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3" t="49618" r="4684" b="59"/>
          <a:stretch/>
        </p:blipFill>
        <p:spPr>
          <a:xfrm>
            <a:off x="1568624" y="913075"/>
            <a:ext cx="8064896" cy="569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1193" y="167956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3-4.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업무 흐름도 </a:t>
            </a:r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–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메인 메뉴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00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53103" y="620688"/>
            <a:ext cx="67842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업무 흐름도 </a:t>
            </a:r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–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세부 메뉴</a:t>
            </a:r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관리자 메뉴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8" t="9399" r="320" b="70139"/>
          <a:stretch/>
        </p:blipFill>
        <p:spPr>
          <a:xfrm>
            <a:off x="146478" y="4797152"/>
            <a:ext cx="5470742" cy="17728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79" b="61550"/>
          <a:stretch/>
        </p:blipFill>
        <p:spPr>
          <a:xfrm>
            <a:off x="344488" y="1340768"/>
            <a:ext cx="7242714" cy="32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7096" y="167956"/>
            <a:ext cx="3998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3-5.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업무 흐름도 </a:t>
            </a:r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–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세부</a:t>
            </a:r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,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관리자 메뉴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27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008784" y="1498388"/>
            <a:ext cx="3704057" cy="68448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</a:t>
            </a:r>
            <a:r>
              <a:rPr lang="ko-KR" altLang="en-US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 목표 업무</a:t>
            </a:r>
            <a:endParaRPr lang="ko-KR" altLang="en-US" sz="32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31752" y="2874002"/>
            <a:ext cx="2077032" cy="568602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관리자 메뉴</a:t>
            </a:r>
            <a:endParaRPr lang="en-US" altLang="ko-KR" sz="24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31752" y="3501008"/>
            <a:ext cx="2077032" cy="142149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관리자가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쉽게 운영 할 수 있도록 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메뉴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822296" y="2874002"/>
            <a:ext cx="2210824" cy="568602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다듬기</a:t>
            </a:r>
            <a:endParaRPr lang="en-US" altLang="ko-KR" sz="24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22296" y="3519678"/>
            <a:ext cx="2210824" cy="140282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오류 수정 및 보완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세부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디자인 마무리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20706" y="2874002"/>
            <a:ext cx="2264741" cy="568602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추가 설계</a:t>
            </a:r>
            <a:r>
              <a:rPr lang="en-US" altLang="ko-KR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보완</a:t>
            </a:r>
            <a:endParaRPr lang="ko-KR" altLang="en-US" sz="24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20707" y="3519678"/>
            <a:ext cx="2264740" cy="140282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기존 계획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완료 후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 추가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설계 부분 시행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7256" y="183512"/>
            <a:ext cx="2396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3-5. 3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 목표 업무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1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46648" y="2420888"/>
            <a:ext cx="66967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4. </a:t>
            </a:r>
            <a:r>
              <a:rPr lang="ko-KR" altLang="en-US" sz="6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시연 화면</a:t>
            </a:r>
            <a:endParaRPr lang="en-US" altLang="ko-KR" sz="6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1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57256" y="2172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1) </a:t>
            </a:r>
            <a:r>
              <a:rPr lang="ko-KR" altLang="en-US" dirty="0" smtClean="0">
                <a:solidFill>
                  <a:srgbClr val="FEFFC1"/>
                </a:solidFill>
              </a:rPr>
              <a:t>메인 화면 </a:t>
            </a:r>
            <a:endParaRPr lang="ko-KR" altLang="en-US" dirty="0">
              <a:solidFill>
                <a:srgbClr val="FEFFC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44940" y="5221450"/>
            <a:ext cx="2664296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가장 최근에 </a:t>
            </a:r>
            <a:r>
              <a:rPr lang="ko-KR" altLang="en-US" dirty="0" err="1" smtClean="0">
                <a:solidFill>
                  <a:schemeClr val="bg1"/>
                </a:solidFill>
              </a:rPr>
              <a:t>업로드된</a:t>
            </a:r>
            <a:r>
              <a:rPr lang="ko-KR" altLang="en-US" dirty="0" smtClean="0">
                <a:solidFill>
                  <a:schemeClr val="bg1"/>
                </a:solidFill>
              </a:rPr>
              <a:t> 동영상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1029" name="Picture 5" descr="C:\Users\Administrator\Desktop\사진\메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2" y="764704"/>
            <a:ext cx="6060776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dministrator\Desktop\사진\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2" y="4111724"/>
            <a:ext cx="6060776" cy="8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dministrator\Desktop\메인화면 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24" y="5015780"/>
            <a:ext cx="6083324" cy="10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istrator\Desktop\사진\실시간 검색어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576" y="2636912"/>
            <a:ext cx="1897956" cy="171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H="1" flipV="1">
            <a:off x="5961112" y="1484784"/>
            <a:ext cx="874464" cy="109898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44940" y="4374633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실시간 </a:t>
            </a:r>
            <a:r>
              <a:rPr lang="ko-KR" altLang="en-US" dirty="0" err="1" smtClean="0">
                <a:solidFill>
                  <a:schemeClr val="bg1"/>
                </a:solidFill>
              </a:rPr>
              <a:t>검색어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hover </a:t>
            </a:r>
            <a:r>
              <a:rPr lang="ko-KR" altLang="en-US" dirty="0" smtClean="0">
                <a:solidFill>
                  <a:schemeClr val="bg1"/>
                </a:solidFill>
              </a:rPr>
              <a:t>했을 경우 나타나는 </a:t>
            </a:r>
            <a:r>
              <a:rPr lang="en-US" altLang="ko-KR" dirty="0" smtClean="0">
                <a:solidFill>
                  <a:schemeClr val="bg1"/>
                </a:solidFill>
              </a:rPr>
              <a:t>div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93396" y="791640"/>
            <a:ext cx="2664296" cy="147732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메인 헤더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메뉴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통합검색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실시간 </a:t>
            </a:r>
            <a:r>
              <a:rPr lang="ko-KR" altLang="en-US" dirty="0" err="1" smtClean="0">
                <a:solidFill>
                  <a:schemeClr val="bg1"/>
                </a:solidFill>
              </a:rPr>
              <a:t>검색어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609184" y="2583764"/>
            <a:ext cx="3032720" cy="2432016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3385320" y="1124744"/>
            <a:ext cx="3408076" cy="7200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" idx="1"/>
          </p:cNvCxnSpPr>
          <p:nvPr/>
        </p:nvCxnSpPr>
        <p:spPr>
          <a:xfrm flipH="1" flipV="1">
            <a:off x="6249144" y="5544615"/>
            <a:ext cx="495796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13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099" name="Picture 3" descr="C:\Users\Administrator\Desktop\사진\로그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4" y="1196752"/>
            <a:ext cx="613278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57256" y="2172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EFFC1"/>
                </a:solidFill>
              </a:rPr>
              <a:t>2</a:t>
            </a:r>
            <a:r>
              <a:rPr lang="en-US" altLang="ko-KR" dirty="0" smtClean="0">
                <a:solidFill>
                  <a:srgbClr val="FEFFC1"/>
                </a:solidFill>
              </a:rPr>
              <a:t>) </a:t>
            </a:r>
            <a:r>
              <a:rPr lang="ko-KR" altLang="en-US" dirty="0" smtClean="0">
                <a:solidFill>
                  <a:srgbClr val="FEFFC1"/>
                </a:solidFill>
              </a:rPr>
              <a:t>로그인 </a:t>
            </a:r>
            <a:endParaRPr lang="ko-KR" altLang="en-US" dirty="0">
              <a:solidFill>
                <a:srgbClr val="FEFFC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5208" y="1196752"/>
            <a:ext cx="2664296" cy="17543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부트스트랩 </a:t>
            </a:r>
            <a:r>
              <a:rPr lang="en-US" altLang="ko-KR" dirty="0" err="1" smtClean="0">
                <a:solidFill>
                  <a:schemeClr val="bg1"/>
                </a:solidFill>
              </a:rPr>
              <a:t>css</a:t>
            </a:r>
            <a:r>
              <a:rPr lang="ko-KR" altLang="en-US" dirty="0" smtClean="0">
                <a:solidFill>
                  <a:schemeClr val="bg1"/>
                </a:solidFill>
              </a:rPr>
              <a:t>를 이용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로그인 클릭 시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Modal </a:t>
            </a:r>
            <a:r>
              <a:rPr lang="ko-KR" altLang="en-US" dirty="0" smtClean="0">
                <a:solidFill>
                  <a:schemeClr val="bg1"/>
                </a:solidFill>
              </a:rPr>
              <a:t>효과로 </a:t>
            </a:r>
            <a:r>
              <a:rPr lang="ko-KR" altLang="en-US" dirty="0" err="1" smtClean="0">
                <a:solidFill>
                  <a:schemeClr val="bg1"/>
                </a:solidFill>
              </a:rPr>
              <a:t>로그인창이</a:t>
            </a:r>
            <a:r>
              <a:rPr lang="ko-KR" altLang="en-US" dirty="0" smtClean="0">
                <a:solidFill>
                  <a:schemeClr val="bg1"/>
                </a:solidFill>
              </a:rPr>
              <a:t> 생성됩니다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18436" y="3140968"/>
            <a:ext cx="2664296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API</a:t>
            </a:r>
            <a:r>
              <a:rPr lang="ko-KR" altLang="en-US" dirty="0" smtClean="0">
                <a:solidFill>
                  <a:schemeClr val="bg1"/>
                </a:solidFill>
              </a:rPr>
              <a:t>를 이용하여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카카오 로그인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err="1" smtClean="0">
                <a:solidFill>
                  <a:schemeClr val="bg1"/>
                </a:solidFill>
              </a:rPr>
              <a:t>네이버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로그인이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가능합니다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cxnSp>
        <p:nvCxnSpPr>
          <p:cNvPr id="8" name="직선 화살표 연결선 7"/>
          <p:cNvCxnSpPr>
            <a:stCxn id="3" idx="1"/>
          </p:cNvCxnSpPr>
          <p:nvPr/>
        </p:nvCxnSpPr>
        <p:spPr>
          <a:xfrm flipH="1" flipV="1">
            <a:off x="5961112" y="1412776"/>
            <a:ext cx="864096" cy="661139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673080" y="1196752"/>
            <a:ext cx="360040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0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7256" y="2172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3) </a:t>
            </a:r>
            <a:r>
              <a:rPr lang="ko-KR" altLang="en-US" dirty="0" err="1" smtClean="0">
                <a:solidFill>
                  <a:srgbClr val="FEFFC1"/>
                </a:solidFill>
              </a:rPr>
              <a:t>소셜</a:t>
            </a:r>
            <a:r>
              <a:rPr lang="ko-KR" altLang="en-US" dirty="0" smtClean="0">
                <a:solidFill>
                  <a:srgbClr val="FEFFC1"/>
                </a:solidFill>
              </a:rPr>
              <a:t> 로그인 </a:t>
            </a:r>
            <a:endParaRPr lang="ko-KR" altLang="en-US" dirty="0">
              <a:solidFill>
                <a:srgbClr val="FEFFC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5168" y="2960082"/>
            <a:ext cx="3168352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소셜</a:t>
            </a:r>
            <a:r>
              <a:rPr lang="ko-KR" altLang="en-US" dirty="0" smtClean="0">
                <a:solidFill>
                  <a:schemeClr val="bg1"/>
                </a:solidFill>
              </a:rPr>
              <a:t> 로그인 </a:t>
            </a:r>
            <a:r>
              <a:rPr lang="ko-KR" altLang="en-US" dirty="0" err="1" smtClean="0">
                <a:solidFill>
                  <a:schemeClr val="bg1"/>
                </a:solidFill>
              </a:rPr>
              <a:t>성공시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추가 입력 사항 입력하면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자동으로 </a:t>
            </a:r>
            <a:r>
              <a:rPr lang="en-US" altLang="ko-KR" dirty="0" smtClean="0">
                <a:solidFill>
                  <a:schemeClr val="bg1"/>
                </a:solidFill>
              </a:rPr>
              <a:t>ad-pool database</a:t>
            </a:r>
            <a:r>
              <a:rPr lang="ko-KR" altLang="en-US" dirty="0" smtClean="0">
                <a:solidFill>
                  <a:schemeClr val="bg1"/>
                </a:solidFill>
              </a:rPr>
              <a:t>에 등록됩니다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/>
          </a:p>
        </p:txBody>
      </p:sp>
      <p:pic>
        <p:nvPicPr>
          <p:cNvPr id="35842" name="Picture 2" descr="C:\Users\Administrator\Desktop\카카오로그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6" y="932451"/>
            <a:ext cx="2450368" cy="189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Administrator\Desktop\카카오로그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79" y="2977470"/>
            <a:ext cx="5512321" cy="322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:\Users\Administrator\Desktop\네이버로그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508" y="932451"/>
            <a:ext cx="2586856" cy="189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77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 descr="C:\Users\Administrator\Desktop\사진\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764704"/>
            <a:ext cx="5328592" cy="529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46788" y="2172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4) </a:t>
            </a:r>
            <a:r>
              <a:rPr lang="ko-KR" altLang="en-US" dirty="0" smtClean="0">
                <a:solidFill>
                  <a:srgbClr val="FEFFC1"/>
                </a:solidFill>
              </a:rPr>
              <a:t>회원가입</a:t>
            </a:r>
            <a:endParaRPr lang="ko-KR" altLang="en-US" dirty="0">
              <a:solidFill>
                <a:srgbClr val="FEFFC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24" y="803786"/>
            <a:ext cx="3168352" cy="147732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ID </a:t>
            </a:r>
            <a:r>
              <a:rPr lang="ko-KR" altLang="en-US" dirty="0" smtClean="0">
                <a:solidFill>
                  <a:schemeClr val="bg1"/>
                </a:solidFill>
              </a:rPr>
              <a:t>중복체크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jQuery</a:t>
            </a:r>
            <a:r>
              <a:rPr lang="en-US" altLang="ko-KR" dirty="0" smtClean="0">
                <a:solidFill>
                  <a:schemeClr val="bg1"/>
                </a:solidFill>
              </a:rPr>
              <a:t> blur </a:t>
            </a:r>
            <a:r>
              <a:rPr lang="ko-KR" altLang="en-US" dirty="0" smtClean="0">
                <a:solidFill>
                  <a:schemeClr val="bg1"/>
                </a:solidFill>
              </a:rPr>
              <a:t>효과와 </a:t>
            </a:r>
            <a:r>
              <a:rPr lang="en-US" altLang="ko-KR" dirty="0" smtClean="0">
                <a:solidFill>
                  <a:schemeClr val="bg1"/>
                </a:solidFill>
              </a:rPr>
              <a:t>Ajax</a:t>
            </a:r>
            <a:r>
              <a:rPr lang="ko-KR" altLang="en-US" dirty="0" smtClean="0">
                <a:solidFill>
                  <a:schemeClr val="bg1"/>
                </a:solidFill>
              </a:rPr>
              <a:t>를 이용하여 별다른 클릭 없이 중복 확인이 가능합니다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/>
          </a:p>
        </p:txBody>
      </p:sp>
      <p:cxnSp>
        <p:nvCxnSpPr>
          <p:cNvPr id="7" name="직선 화살표 연결선 6"/>
          <p:cNvCxnSpPr>
            <a:stCxn id="10" idx="1"/>
          </p:cNvCxnSpPr>
          <p:nvPr/>
        </p:nvCxnSpPr>
        <p:spPr>
          <a:xfrm flipH="1">
            <a:off x="4088904" y="1542450"/>
            <a:ext cx="2007120" cy="29799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77136" y="2996952"/>
            <a:ext cx="3085876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jQuery</a:t>
            </a:r>
            <a:r>
              <a:rPr lang="en-US" altLang="ko-KR" dirty="0" smtClean="0">
                <a:solidFill>
                  <a:schemeClr val="bg1"/>
                </a:solidFill>
              </a:rPr>
              <a:t> blur </a:t>
            </a:r>
            <a:r>
              <a:rPr lang="ko-KR" altLang="en-US" dirty="0" smtClean="0">
                <a:solidFill>
                  <a:schemeClr val="bg1"/>
                </a:solidFill>
              </a:rPr>
              <a:t>효과와 정규식을 이용하여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각 항목의 유효성 검사를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실시합니다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0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24608" y="1340768"/>
            <a:ext cx="669674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r>
              <a:rPr lang="en-US" altLang="ko-KR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(1</a:t>
            </a:r>
            <a:r>
              <a:rPr lang="ko-KR" altLang="en-US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주차</a:t>
            </a:r>
            <a:r>
              <a:rPr lang="en-US" altLang="ko-KR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1</a:t>
            </a:r>
            <a:r>
              <a:rPr lang="en-US" altLang="ko-KR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 이유 </a:t>
            </a:r>
          </a:p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2</a:t>
            </a:r>
            <a:r>
              <a:rPr lang="en-US" altLang="ko-KR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spc="-150" dirty="0" err="1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레퍼런스</a:t>
            </a:r>
            <a:r>
              <a:rPr lang="ko-KR" altLang="en-US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사이트</a:t>
            </a:r>
          </a:p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3</a:t>
            </a:r>
            <a:r>
              <a:rPr lang="en-US" altLang="ko-KR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</a:p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4</a:t>
            </a:r>
            <a:r>
              <a:rPr lang="en-US" altLang="ko-KR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계획</a:t>
            </a:r>
          </a:p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5</a:t>
            </a:r>
            <a:r>
              <a:rPr lang="en-US" altLang="ko-KR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 </a:t>
            </a:r>
            <a:r>
              <a:rPr lang="ko-KR" altLang="en-US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환경</a:t>
            </a:r>
            <a:endParaRPr lang="ko-KR" altLang="en-US" sz="2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6)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조직도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7) </a:t>
            </a:r>
            <a:r>
              <a:rPr lang="ko-KR" altLang="en-US" sz="2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계획표</a:t>
            </a:r>
            <a:endParaRPr lang="en-US" altLang="ko-KR" sz="20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en-US" altLang="ko-KR" sz="44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endParaRPr lang="en-US" altLang="ko-KR" sz="44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31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530" name="Picture 2" descr="C:\Users\Administrator\Desktop\사진\마이페이지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4" y="1893718"/>
            <a:ext cx="3240360" cy="197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46788" y="2172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5) </a:t>
            </a:r>
            <a:r>
              <a:rPr lang="en-US" altLang="ko-KR" dirty="0" err="1" smtClean="0">
                <a:solidFill>
                  <a:srgbClr val="FEFFC1"/>
                </a:solidFill>
              </a:rPr>
              <a:t>MyPage</a:t>
            </a:r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9" name="Picture 2" descr="C:\Users\Administrator\Desktop\사진\마이페이지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8" y="1124744"/>
            <a:ext cx="5462414" cy="350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728864" y="2996952"/>
            <a:ext cx="432048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8504" y="4149080"/>
            <a:ext cx="324036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비밀번호 확인 후 회원 정보를 수정할 수 있는 페이지가 나타납니다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4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5880" y="1268760"/>
            <a:ext cx="3073624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MyPage</a:t>
            </a:r>
            <a:r>
              <a:rPr lang="ko-KR" altLang="en-US" dirty="0" smtClean="0">
                <a:solidFill>
                  <a:schemeClr val="bg1"/>
                </a:solidFill>
              </a:rPr>
              <a:t>에서 </a:t>
            </a:r>
            <a:r>
              <a:rPr lang="en-US" altLang="ko-KR" dirty="0" err="1" smtClean="0">
                <a:solidFill>
                  <a:schemeClr val="bg1"/>
                </a:solidFill>
              </a:rPr>
              <a:t>MyFavoriteAds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사용자가 좋아요 클릭 했던 리스트가 나타납니다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24578" name="Picture 2" descr="C:\Users\Administrator\Desktop\사진\마이페이지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974611"/>
            <a:ext cx="5472608" cy="35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46788" y="2172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4) </a:t>
            </a:r>
            <a:r>
              <a:rPr lang="en-US" altLang="ko-KR" dirty="0" err="1" smtClean="0">
                <a:solidFill>
                  <a:srgbClr val="FEFFC1"/>
                </a:solidFill>
              </a:rPr>
              <a:t>MyFavoriteAds</a:t>
            </a:r>
            <a:endParaRPr lang="ko-KR" altLang="en-US" dirty="0">
              <a:solidFill>
                <a:srgbClr val="FEFFC1"/>
              </a:solidFill>
            </a:endParaRPr>
          </a:p>
        </p:txBody>
      </p:sp>
      <p:cxnSp>
        <p:nvCxnSpPr>
          <p:cNvPr id="7" name="직선 화살표 연결선 6"/>
          <p:cNvCxnSpPr>
            <a:stCxn id="9" idx="1"/>
          </p:cNvCxnSpPr>
          <p:nvPr/>
        </p:nvCxnSpPr>
        <p:spPr>
          <a:xfrm flipH="1" flipV="1">
            <a:off x="4448944" y="4221088"/>
            <a:ext cx="1584176" cy="110973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3120" y="4869160"/>
            <a:ext cx="2520280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하트모양 클릭 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목록에서 사라지게 됩니다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4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3744" y="2172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4) </a:t>
            </a:r>
            <a:r>
              <a:rPr lang="ko-KR" altLang="en-US" dirty="0" smtClean="0">
                <a:solidFill>
                  <a:srgbClr val="FEFFC1"/>
                </a:solidFill>
              </a:rPr>
              <a:t>오늘의 </a:t>
            </a:r>
            <a:r>
              <a:rPr lang="ko-KR" altLang="en-US" dirty="0" err="1" smtClean="0">
                <a:solidFill>
                  <a:srgbClr val="FEFFC1"/>
                </a:solidFill>
              </a:rPr>
              <a:t>검색어</a:t>
            </a:r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124744"/>
            <a:ext cx="576064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60640" y="2048074"/>
            <a:ext cx="307362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jqCloud.js</a:t>
            </a:r>
            <a:r>
              <a:rPr lang="ko-KR" altLang="en-US" dirty="0" smtClean="0"/>
              <a:t>를 이용하여 </a:t>
            </a:r>
            <a:endParaRPr lang="en-US" altLang="ko-KR" dirty="0" smtClean="0"/>
          </a:p>
          <a:p>
            <a:r>
              <a:rPr lang="ko-KR" altLang="en-US" dirty="0" smtClean="0"/>
              <a:t>수집한 </a:t>
            </a:r>
            <a:r>
              <a:rPr lang="ko-KR" altLang="en-US" dirty="0" err="1" smtClean="0"/>
              <a:t>검색어에</a:t>
            </a:r>
            <a:r>
              <a:rPr lang="ko-KR" altLang="en-US" dirty="0" smtClean="0"/>
              <a:t> 대해</a:t>
            </a:r>
            <a:endParaRPr lang="en-US" altLang="ko-KR" dirty="0" smtClean="0"/>
          </a:p>
          <a:p>
            <a:r>
              <a:rPr lang="ko-KR" altLang="en-US" dirty="0" smtClean="0"/>
              <a:t>워드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하였습니다</a:t>
            </a:r>
            <a:endParaRPr lang="ko-KR" alt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941168"/>
            <a:ext cx="576064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3573015"/>
            <a:ext cx="5760640" cy="136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560640" y="4248335"/>
            <a:ext cx="307362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jqPlot.js</a:t>
            </a:r>
            <a:r>
              <a:rPr lang="ko-KR" altLang="en-US" dirty="0" smtClean="0"/>
              <a:t>를 이용하여 </a:t>
            </a:r>
            <a:endParaRPr lang="en-US" altLang="ko-KR" dirty="0" smtClean="0"/>
          </a:p>
          <a:p>
            <a:r>
              <a:rPr lang="ko-KR" altLang="en-US" dirty="0" smtClean="0"/>
              <a:t>수집한 </a:t>
            </a:r>
            <a:r>
              <a:rPr lang="ko-KR" altLang="en-US" dirty="0" err="1" smtClean="0"/>
              <a:t>검색어</a:t>
            </a:r>
            <a:r>
              <a:rPr lang="ko-KR" altLang="en-US" dirty="0" smtClean="0"/>
              <a:t> 현황에 대해</a:t>
            </a:r>
            <a:endParaRPr lang="en-US" altLang="ko-KR" dirty="0" smtClean="0"/>
          </a:p>
          <a:p>
            <a:r>
              <a:rPr lang="ko-KR" altLang="en-US" dirty="0" smtClean="0"/>
              <a:t>차트로 표현하였습니다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9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147" name="Picture 3" descr="C:\Users\Administrator\Desktop\사진\최신화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954036"/>
            <a:ext cx="5040560" cy="256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Administrator\Desktop\사진\인기화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56" y="3717032"/>
            <a:ext cx="504611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09420" y="1378779"/>
            <a:ext cx="3456384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메인 메뉴에서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최신 클릭 시 업로드 날짜 순으로 정렬 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3" idx="1"/>
          </p:cNvCxnSpPr>
          <p:nvPr/>
        </p:nvCxnSpPr>
        <p:spPr>
          <a:xfrm flipH="1" flipV="1">
            <a:off x="1280592" y="1268760"/>
            <a:ext cx="4828828" cy="57168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280592" y="1124744"/>
            <a:ext cx="216024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132488" y="4100872"/>
            <a:ext cx="3456384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메인 메뉴에서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인기 클릭 시 조회수 순으로 정렬 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7" idx="1"/>
          </p:cNvCxnSpPr>
          <p:nvPr/>
        </p:nvCxnSpPr>
        <p:spPr>
          <a:xfrm flipH="1" flipV="1">
            <a:off x="1682688" y="4073946"/>
            <a:ext cx="4449800" cy="48859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532608" y="3916932"/>
            <a:ext cx="216024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246788" y="2172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6) </a:t>
            </a:r>
            <a:r>
              <a:rPr lang="en-US" altLang="ko-KR" dirty="0" err="1" smtClean="0">
                <a:solidFill>
                  <a:srgbClr val="FEFFC1"/>
                </a:solidFill>
              </a:rPr>
              <a:t>MainAdsList</a:t>
            </a:r>
            <a:endParaRPr lang="ko-KR" altLang="en-US" dirty="0">
              <a:solidFill>
                <a:srgbClr val="FEFFC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32488" y="5229200"/>
            <a:ext cx="3456384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메인 광고 페이지는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하나의 페이지로 메뉴 클릭마다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조건을 줘서 다르게 정렬합니다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0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사진\기업화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72" y="3916932"/>
            <a:ext cx="5112568" cy="232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Administrator\Desktop\사진\공공화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836712"/>
            <a:ext cx="511256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09420" y="1378779"/>
            <a:ext cx="3456384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메인 메뉴에서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공공 클릭 시 종류가 공익인 것만 정렬 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>
            <a:stCxn id="3" idx="1"/>
          </p:cNvCxnSpPr>
          <p:nvPr/>
        </p:nvCxnSpPr>
        <p:spPr>
          <a:xfrm flipH="1" flipV="1">
            <a:off x="2060576" y="1191197"/>
            <a:ext cx="4048844" cy="649247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44552" y="1047180"/>
            <a:ext cx="216024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132488" y="4100872"/>
            <a:ext cx="3456384" cy="923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메인 메뉴에서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기업 클릭 시 종류가 기업인 것 만 정렬 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/>
          <p:cNvCxnSpPr>
            <a:stCxn id="17" idx="1"/>
          </p:cNvCxnSpPr>
          <p:nvPr/>
        </p:nvCxnSpPr>
        <p:spPr>
          <a:xfrm flipH="1" flipV="1">
            <a:off x="2360712" y="4221088"/>
            <a:ext cx="3771776" cy="34144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144688" y="4070596"/>
            <a:ext cx="216024" cy="1440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246788" y="21722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6) </a:t>
            </a:r>
            <a:r>
              <a:rPr lang="en-US" altLang="ko-KR" dirty="0" err="1" smtClean="0">
                <a:solidFill>
                  <a:srgbClr val="FEFFC1"/>
                </a:solidFill>
              </a:rPr>
              <a:t>MainAdsList</a:t>
            </a:r>
            <a:endParaRPr lang="ko-KR" altLang="en-US" dirty="0">
              <a:solidFill>
                <a:srgbClr val="FEFF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3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89104" y="217222"/>
            <a:ext cx="33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7) </a:t>
            </a:r>
            <a:r>
              <a:rPr lang="en-US" altLang="ko-KR" dirty="0" err="1" smtClean="0">
                <a:solidFill>
                  <a:srgbClr val="FEFFC1"/>
                </a:solidFill>
              </a:rPr>
              <a:t>MainAdsList</a:t>
            </a:r>
            <a:r>
              <a:rPr lang="en-US" altLang="ko-KR" dirty="0" smtClean="0">
                <a:solidFill>
                  <a:srgbClr val="FEFFC1"/>
                </a:solidFill>
              </a:rPr>
              <a:t> </a:t>
            </a:r>
            <a:r>
              <a:rPr lang="ko-KR" altLang="en-US" dirty="0" smtClean="0">
                <a:solidFill>
                  <a:srgbClr val="FEFFC1"/>
                </a:solidFill>
              </a:rPr>
              <a:t>좋아요</a:t>
            </a:r>
            <a:r>
              <a:rPr lang="en-US" altLang="ko-KR" dirty="0" smtClean="0">
                <a:solidFill>
                  <a:srgbClr val="FEFFC1"/>
                </a:solidFill>
              </a:rPr>
              <a:t>, </a:t>
            </a:r>
            <a:r>
              <a:rPr lang="ko-KR" altLang="en-US" dirty="0" smtClean="0">
                <a:solidFill>
                  <a:srgbClr val="FEFFC1"/>
                </a:solidFill>
              </a:rPr>
              <a:t>조회수</a:t>
            </a:r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15363" name="Picture 3" descr="C:\Users\Administrator\Desktop\조아요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3573015"/>
            <a:ext cx="4896544" cy="260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Administrator\Desktop\조아요 로그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954036"/>
            <a:ext cx="4896544" cy="232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384" y="1124744"/>
            <a:ext cx="3240360" cy="64633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로그인 없이 좋아요 클릭할 경우 </a:t>
            </a:r>
            <a:r>
              <a:rPr lang="ko-KR" altLang="en-US" dirty="0" err="1" smtClean="0">
                <a:solidFill>
                  <a:schemeClr val="bg1"/>
                </a:solidFill>
              </a:rPr>
              <a:t>알림창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572744" y="1268760"/>
            <a:ext cx="2316360" cy="179149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0524" y="3717032"/>
            <a:ext cx="3242220" cy="646331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로그인 할 경우 자신이 클릭한 게시물에 표시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572744" y="4040198"/>
            <a:ext cx="2100336" cy="147703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3"/>
          </p:cNvCxnSpPr>
          <p:nvPr/>
        </p:nvCxnSpPr>
        <p:spPr>
          <a:xfrm>
            <a:off x="3572744" y="4040198"/>
            <a:ext cx="3324472" cy="147703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2384" y="4653136"/>
            <a:ext cx="3240360" cy="923330"/>
          </a:xfrm>
          <a:prstGeom prst="rect">
            <a:avLst/>
          </a:prstGeom>
        </p:spPr>
        <p:style>
          <a:lnRef idx="1">
            <a:schemeClr val="accent5"/>
          </a:lnRef>
          <a:fillRef idx="1002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조회수는 사용자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이용하여 같은 게시물일 경우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분마다 조회수 증가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4" idx="3"/>
          </p:cNvCxnSpPr>
          <p:nvPr/>
        </p:nvCxnSpPr>
        <p:spPr>
          <a:xfrm>
            <a:off x="3572744" y="5114801"/>
            <a:ext cx="1308248" cy="461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prstClr val="white"/>
                </a:solidFill>
              </a:rPr>
              <a:t>최종 시연 화면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9988" y="1210013"/>
            <a:ext cx="375416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url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업로드 </a:t>
            </a:r>
            <a:r>
              <a:rPr lang="en-US" altLang="ko-KR" dirty="0" smtClean="0">
                <a:solidFill>
                  <a:schemeClr val="bg1"/>
                </a:solidFill>
              </a:rPr>
              <a:t>– </a:t>
            </a:r>
            <a:r>
              <a:rPr lang="en-US" altLang="ko-KR" dirty="0" err="1" smtClean="0">
                <a:solidFill>
                  <a:schemeClr val="bg1"/>
                </a:solidFill>
              </a:rPr>
              <a:t>iframe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File </a:t>
            </a:r>
            <a:r>
              <a:rPr lang="ko-KR" altLang="en-US" dirty="0" smtClean="0">
                <a:solidFill>
                  <a:schemeClr val="bg1"/>
                </a:solidFill>
              </a:rPr>
              <a:t>업로드 </a:t>
            </a:r>
            <a:r>
              <a:rPr lang="en-US" altLang="ko-KR" dirty="0" smtClean="0">
                <a:solidFill>
                  <a:schemeClr val="bg1"/>
                </a:solidFill>
              </a:rPr>
              <a:t>– video(HTML5)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이용하여 동영상 서비스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7256" y="186414"/>
            <a:ext cx="242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EFFC1"/>
                </a:solidFill>
              </a:rPr>
              <a:t>8</a:t>
            </a:r>
            <a:r>
              <a:rPr lang="en-US" altLang="ko-KR" dirty="0" smtClean="0">
                <a:solidFill>
                  <a:srgbClr val="FEFFC1"/>
                </a:solidFill>
              </a:rPr>
              <a:t>) </a:t>
            </a:r>
            <a:r>
              <a:rPr lang="ko-KR" altLang="en-US" dirty="0" smtClean="0">
                <a:solidFill>
                  <a:srgbClr val="FEFFC1"/>
                </a:solidFill>
              </a:rPr>
              <a:t>게시물 상세보기</a:t>
            </a:r>
            <a:endParaRPr lang="en-US" altLang="ko-KR" dirty="0" smtClean="0">
              <a:solidFill>
                <a:srgbClr val="FEFFC1"/>
              </a:solidFill>
            </a:endParaRP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9" name="Picture 2" descr="C:\Users\Administrator\Desktop\사진\상세보기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996952"/>
            <a:ext cx="464048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dministrator\Desktop\사진\상세보기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879354"/>
            <a:ext cx="4640486" cy="283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11" idx="1"/>
          </p:cNvCxnSpPr>
          <p:nvPr/>
        </p:nvCxnSpPr>
        <p:spPr>
          <a:xfrm flipH="1">
            <a:off x="1446648" y="3032956"/>
            <a:ext cx="4338648" cy="7560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785296" y="2708920"/>
            <a:ext cx="2686348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태그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파일업로드시</a:t>
            </a:r>
            <a:r>
              <a:rPr lang="ko-KR" altLang="en-US" dirty="0" smtClean="0"/>
              <a:t> 태그 작성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786288" y="3789040"/>
            <a:ext cx="2767112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설명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업로드시</a:t>
            </a:r>
            <a:r>
              <a:rPr lang="ko-KR" altLang="en-US" dirty="0" smtClean="0"/>
              <a:t> 설명 작성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759772" y="4725144"/>
            <a:ext cx="2711872" cy="6480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/>
              <a:t>댓글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로그인한 사용자만 입력 가능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8" idx="1"/>
          </p:cNvCxnSpPr>
          <p:nvPr/>
        </p:nvCxnSpPr>
        <p:spPr>
          <a:xfrm flipH="1">
            <a:off x="1441340" y="4113076"/>
            <a:ext cx="4344948" cy="174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9" idx="1"/>
          </p:cNvCxnSpPr>
          <p:nvPr/>
        </p:nvCxnSpPr>
        <p:spPr>
          <a:xfrm flipH="1" flipV="1">
            <a:off x="1446648" y="4725144"/>
            <a:ext cx="4313124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7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195" name="Picture 3" descr="C:\Users\Administrator\Desktop\사진\개인파일업로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60" y="1297732"/>
            <a:ext cx="6732748" cy="216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97216" y="186414"/>
            <a:ext cx="2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9) </a:t>
            </a:r>
            <a:r>
              <a:rPr lang="ko-KR" altLang="en-US" dirty="0" smtClean="0">
                <a:solidFill>
                  <a:srgbClr val="FEFFC1"/>
                </a:solidFill>
              </a:rPr>
              <a:t>사용자 파일 업로드</a:t>
            </a:r>
            <a:endParaRPr lang="en-US" altLang="ko-KR" dirty="0" smtClean="0">
              <a:solidFill>
                <a:srgbClr val="FEFFC1"/>
              </a:solidFill>
            </a:endParaRP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10" name="Picture 2" descr="C:\Users\Administrator\Desktop\사진\개인파일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60" y="3717033"/>
            <a:ext cx="673274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2360712" y="1988840"/>
            <a:ext cx="208823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360712" y="1988840"/>
            <a:ext cx="417646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0472" y="1484784"/>
            <a:ext cx="216024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파일 업로드와 </a:t>
            </a:r>
            <a:endParaRPr lang="en-US" altLang="ko-KR" dirty="0" smtClean="0"/>
          </a:p>
          <a:p>
            <a:r>
              <a:rPr lang="en-US" altLang="ko-KR" dirty="0" smtClean="0"/>
              <a:t>URL </a:t>
            </a:r>
            <a:r>
              <a:rPr lang="ko-KR" altLang="en-US" dirty="0" smtClean="0"/>
              <a:t>업로드를 선택 할 수 있습니다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6028" y="4917068"/>
            <a:ext cx="223224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파일 업로드 </a:t>
            </a:r>
            <a:endParaRPr lang="en-US" altLang="ko-KR" dirty="0" smtClean="0"/>
          </a:p>
          <a:p>
            <a:r>
              <a:rPr lang="ko-KR" altLang="en-US" dirty="0" smtClean="0"/>
              <a:t>외부 파일을 이용하여 자동으로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이미지 추출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028" y="2876127"/>
            <a:ext cx="223224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URL </a:t>
            </a:r>
            <a:r>
              <a:rPr lang="ko-KR" altLang="en-US" dirty="0" smtClean="0"/>
              <a:t>업로드</a:t>
            </a:r>
            <a:endParaRPr lang="en-US" altLang="ko-KR" dirty="0" smtClean="0"/>
          </a:p>
          <a:p>
            <a:r>
              <a:rPr lang="en-US" altLang="ko-KR" dirty="0" err="1" smtClean="0"/>
              <a:t>Youtube</a:t>
            </a:r>
            <a:r>
              <a:rPr lang="ko-KR" altLang="en-US" dirty="0" smtClean="0"/>
              <a:t>인 경우 해당 </a:t>
            </a:r>
            <a:r>
              <a:rPr lang="en-US" altLang="ko-KR" dirty="0" smtClean="0"/>
              <a:t>ID</a:t>
            </a:r>
            <a:r>
              <a:rPr lang="ko-KR" altLang="en-US" dirty="0" smtClean="0"/>
              <a:t>값을 가져와서 </a:t>
            </a:r>
            <a:endParaRPr lang="en-US" altLang="ko-KR" dirty="0" smtClean="0"/>
          </a:p>
          <a:p>
            <a:r>
              <a:rPr lang="ko-KR" altLang="en-US" dirty="0" smtClean="0"/>
              <a:t>자동으로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이미지와 동영상 </a:t>
            </a:r>
            <a:r>
              <a:rPr lang="en-US" altLang="ko-KR" dirty="0" smtClean="0"/>
              <a:t>URL </a:t>
            </a:r>
            <a:r>
              <a:rPr lang="ko-KR" altLang="en-US" dirty="0" smtClean="0"/>
              <a:t>등록 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stCxn id="17" idx="3"/>
          </p:cNvCxnSpPr>
          <p:nvPr/>
        </p:nvCxnSpPr>
        <p:spPr>
          <a:xfrm flipV="1">
            <a:off x="2408276" y="2876127"/>
            <a:ext cx="1320588" cy="877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3" idx="3"/>
          </p:cNvCxnSpPr>
          <p:nvPr/>
        </p:nvCxnSpPr>
        <p:spPr>
          <a:xfrm flipV="1">
            <a:off x="2408276" y="5229200"/>
            <a:ext cx="1464604" cy="288033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24808" y="5733256"/>
            <a:ext cx="331236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태그는 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</a:t>
            </a:r>
            <a:endParaRPr lang="en-US" altLang="ko-KR" dirty="0" smtClean="0"/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으로 구분 지어서 저장합니다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0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7410" name="Picture 2" descr="C:\Users\Administrator\Desktop\사진\고객센터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96" y="2276872"/>
            <a:ext cx="279020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esktop\사진\고객센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44" y="2276872"/>
            <a:ext cx="2917328" cy="32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33320" y="186414"/>
            <a:ext cx="2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10) </a:t>
            </a:r>
            <a:r>
              <a:rPr lang="ko-KR" altLang="en-US" dirty="0" smtClean="0">
                <a:solidFill>
                  <a:srgbClr val="FEFFC1"/>
                </a:solidFill>
              </a:rPr>
              <a:t>고객센터</a:t>
            </a:r>
            <a:endParaRPr lang="en-US" altLang="ko-KR" dirty="0" smtClean="0">
              <a:solidFill>
                <a:srgbClr val="FEFFC1"/>
              </a:solidFill>
            </a:endParaRP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9" name="Picture 2" descr="C:\Users\Administrator\Desktop\사진\고객센터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68" y="2276872"/>
            <a:ext cx="262728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8544" y="988812"/>
            <a:ext cx="771066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부트스트랩 </a:t>
            </a:r>
            <a:r>
              <a:rPr lang="en-US" altLang="ko-KR" dirty="0" err="1" smtClean="0"/>
              <a:t>css</a:t>
            </a:r>
            <a:r>
              <a:rPr lang="ko-KR" altLang="en-US" dirty="0" smtClean="0"/>
              <a:t>를 이용하여 클릭 시 탭 전환으로 구현했습니다</a:t>
            </a:r>
            <a:endParaRPr lang="en-US" altLang="ko-KR" dirty="0" smtClean="0"/>
          </a:p>
          <a:p>
            <a:r>
              <a:rPr lang="ko-KR" altLang="en-US" dirty="0" smtClean="0"/>
              <a:t>클릭 할 때마다 </a:t>
            </a:r>
            <a:r>
              <a:rPr lang="ko-KR" altLang="en-US" dirty="0"/>
              <a:t>각 게시판 </a:t>
            </a:r>
            <a:r>
              <a:rPr lang="ko-KR" altLang="en-US" dirty="0" smtClean="0"/>
              <a:t>리스트를 가져옵니다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1064568" y="1635143"/>
            <a:ext cx="2508176" cy="16498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3" idx="2"/>
          </p:cNvCxnSpPr>
          <p:nvPr/>
        </p:nvCxnSpPr>
        <p:spPr>
          <a:xfrm>
            <a:off x="4703874" y="1635143"/>
            <a:ext cx="327534" cy="16498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897216" y="1635143"/>
            <a:ext cx="2088232" cy="16498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2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6308" y="186414"/>
            <a:ext cx="278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11) </a:t>
            </a:r>
            <a:r>
              <a:rPr lang="ko-KR" altLang="en-US" dirty="0" smtClean="0">
                <a:solidFill>
                  <a:srgbClr val="FEFFC1"/>
                </a:solidFill>
              </a:rPr>
              <a:t>관리자 </a:t>
            </a:r>
            <a:r>
              <a:rPr lang="en-US" altLang="ko-KR" dirty="0" smtClean="0">
                <a:solidFill>
                  <a:srgbClr val="FEFFC1"/>
                </a:solidFill>
              </a:rPr>
              <a:t>– </a:t>
            </a:r>
            <a:r>
              <a:rPr lang="ko-KR" altLang="en-US" dirty="0" smtClean="0">
                <a:solidFill>
                  <a:srgbClr val="FEFFC1"/>
                </a:solidFill>
              </a:rPr>
              <a:t>회원 목록</a:t>
            </a:r>
            <a:endParaRPr lang="en-US" altLang="ko-KR" dirty="0" smtClean="0">
              <a:solidFill>
                <a:srgbClr val="FEFFC1"/>
              </a:solidFill>
            </a:endParaRP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8" name="Picture 2" descr="C:\Users\Administrator\Desktop\사진\멤버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12" y="954036"/>
            <a:ext cx="5976664" cy="470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889104" y="954036"/>
            <a:ext cx="432048" cy="1707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12" idx="1"/>
            <a:endCxn id="3" idx="3"/>
          </p:cNvCxnSpPr>
          <p:nvPr/>
        </p:nvCxnSpPr>
        <p:spPr>
          <a:xfrm flipH="1" flipV="1">
            <a:off x="6321152" y="1039390"/>
            <a:ext cx="936104" cy="255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57256" y="832745"/>
            <a:ext cx="237626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관리자 아이디 로그인 시 관리자 페이지 버튼 활성화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57256" y="2060848"/>
            <a:ext cx="237380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/>
              <a:t>Naver</a:t>
            </a:r>
            <a:r>
              <a:rPr lang="ko-KR" altLang="en-US" dirty="0" smtClean="0"/>
              <a:t>아이디일 경우 </a:t>
            </a:r>
            <a:endParaRPr lang="en-US" altLang="ko-KR" dirty="0" smtClean="0"/>
          </a:p>
          <a:p>
            <a:r>
              <a:rPr lang="en-US" altLang="ko-KR" dirty="0" smtClean="0"/>
              <a:t>N + </a:t>
            </a:r>
            <a:r>
              <a:rPr lang="ko-KR" altLang="en-US" dirty="0" smtClean="0"/>
              <a:t>고유번호로 저장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57256" y="2984476"/>
            <a:ext cx="237626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/>
              <a:t>Kakao</a:t>
            </a:r>
            <a:r>
              <a:rPr lang="ko-KR" altLang="en-US" dirty="0" smtClean="0"/>
              <a:t>아이디일 경우 </a:t>
            </a:r>
            <a:endParaRPr lang="en-US" altLang="ko-KR" dirty="0" smtClean="0"/>
          </a:p>
          <a:p>
            <a:r>
              <a:rPr lang="en-US" altLang="ko-KR" dirty="0" smtClean="0"/>
              <a:t>K + </a:t>
            </a:r>
            <a:r>
              <a:rPr lang="ko-KR" altLang="en-US" dirty="0" smtClean="0"/>
              <a:t>고유번호로 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2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908720"/>
            <a:ext cx="9050278" cy="54968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83355" y="2060848"/>
            <a:ext cx="82012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매일매일 쏟아져 나오는 영상과 광고가 </a:t>
            </a:r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많지만</a:t>
            </a:r>
            <a:endParaRPr lang="en-US" altLang="ko-KR" sz="32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일일이 찾아서 보기 어려움</a:t>
            </a:r>
            <a:endParaRPr lang="en-US" altLang="ko-KR" sz="32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08584" y="4978623"/>
            <a:ext cx="7920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국내 </a:t>
            </a:r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사이트와 해외 사이트의 장점을</a:t>
            </a:r>
            <a:r>
              <a:rPr lang="en-US" altLang="ko-KR" sz="3200" spc="-150" dirty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접목</a:t>
            </a:r>
            <a:endParaRPr lang="en-US" altLang="ko-KR" sz="32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368" y="846584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광고 영상 포털</a:t>
            </a:r>
            <a:endParaRPr lang="ko-KR" altLang="en-US" sz="5400" spc="-150" dirty="0">
              <a:solidFill>
                <a:srgbClr val="FFFF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5305" y="3429000"/>
            <a:ext cx="67040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일반사용자 외에 기업의 광고 영상 수요와</a:t>
            </a:r>
            <a:endParaRPr lang="en-US" altLang="ko-KR" sz="32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중요도가 해마다 늘어나고 있는 추세</a:t>
            </a:r>
            <a:endParaRPr lang="en-US" altLang="ko-KR" sz="32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7256" y="194264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1-1.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선정이유</a:t>
            </a:r>
            <a:endParaRPr lang="en-US" altLang="ko-KR" sz="20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44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2" descr="C:\Users\Administrator\Desktop\사진\회원 상세보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268760"/>
            <a:ext cx="6048672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41232" y="186414"/>
            <a:ext cx="3436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12)</a:t>
            </a:r>
            <a:r>
              <a:rPr lang="ko-KR" altLang="en-US" dirty="0" smtClean="0">
                <a:solidFill>
                  <a:srgbClr val="FEFFC1"/>
                </a:solidFill>
              </a:rPr>
              <a:t>관리자</a:t>
            </a:r>
            <a:r>
              <a:rPr lang="en-US" altLang="ko-KR" dirty="0" smtClean="0">
                <a:solidFill>
                  <a:srgbClr val="FEFFC1"/>
                </a:solidFill>
              </a:rPr>
              <a:t>- </a:t>
            </a:r>
            <a:r>
              <a:rPr lang="ko-KR" altLang="en-US" dirty="0" smtClean="0">
                <a:solidFill>
                  <a:srgbClr val="FEFFC1"/>
                </a:solidFill>
              </a:rPr>
              <a:t>회원 상세보기</a:t>
            </a:r>
            <a:endParaRPr lang="en-US" altLang="ko-KR" dirty="0" smtClean="0">
              <a:solidFill>
                <a:srgbClr val="FEFFC1"/>
              </a:solidFill>
            </a:endParaRP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41232" y="1412776"/>
            <a:ext cx="2304256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회원 정보 확인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수정 및 삭제 </a:t>
            </a:r>
            <a:endParaRPr lang="en-US" altLang="ko-KR" dirty="0" smtClean="0"/>
          </a:p>
          <a:p>
            <a:r>
              <a:rPr lang="en-US" altLang="ko-KR" dirty="0" smtClean="0"/>
              <a:t>-DB </a:t>
            </a:r>
            <a:r>
              <a:rPr lang="ko-KR" altLang="en-US" dirty="0" smtClean="0"/>
              <a:t>삭제를 할 수 있습니다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2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2" descr="C:\Users\Administrator\Desktop\사진\adsL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16" y="1124744"/>
            <a:ext cx="6243464" cy="422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41232" y="186414"/>
            <a:ext cx="3436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12)</a:t>
            </a:r>
            <a:r>
              <a:rPr lang="ko-KR" altLang="en-US" dirty="0" smtClean="0">
                <a:solidFill>
                  <a:srgbClr val="FEFFC1"/>
                </a:solidFill>
              </a:rPr>
              <a:t>관리자</a:t>
            </a:r>
            <a:r>
              <a:rPr lang="en-US" altLang="ko-KR" dirty="0" smtClean="0">
                <a:solidFill>
                  <a:srgbClr val="FEFFC1"/>
                </a:solidFill>
              </a:rPr>
              <a:t>- </a:t>
            </a:r>
            <a:r>
              <a:rPr lang="ko-KR" altLang="en-US" dirty="0" smtClean="0">
                <a:solidFill>
                  <a:srgbClr val="FEFFC1"/>
                </a:solidFill>
              </a:rPr>
              <a:t>광고 목록</a:t>
            </a:r>
            <a:endParaRPr lang="en-US" altLang="ko-KR" dirty="0" smtClean="0">
              <a:solidFill>
                <a:srgbClr val="FEFFC1"/>
              </a:solidFill>
            </a:endParaRP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256" y="1340768"/>
            <a:ext cx="266652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err="1" smtClean="0"/>
              <a:t>메인광고들에</a:t>
            </a:r>
            <a:r>
              <a:rPr lang="ko-KR" altLang="en-US" dirty="0" smtClean="0"/>
              <a:t> 대하여 확인 할 수 있습니다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30524" y="2564904"/>
            <a:ext cx="267826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Grade :1 </a:t>
            </a:r>
          </a:p>
          <a:p>
            <a:r>
              <a:rPr lang="ko-KR" altLang="en-US" dirty="0" smtClean="0"/>
              <a:t>관리자가 직접 </a:t>
            </a:r>
            <a:r>
              <a:rPr lang="ko-KR" altLang="en-US" dirty="0" err="1" smtClean="0"/>
              <a:t>업로드한</a:t>
            </a:r>
            <a:r>
              <a:rPr lang="ko-KR" altLang="en-US" dirty="0" smtClean="0"/>
              <a:t> 게시물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302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0524" y="1633183"/>
            <a:ext cx="2787656" cy="31393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dirty="0"/>
              <a:t>Grade: 2 </a:t>
            </a:r>
          </a:p>
          <a:p>
            <a:r>
              <a:rPr lang="ko-KR" altLang="en-US" dirty="0"/>
              <a:t>회원이 직접 </a:t>
            </a:r>
            <a:r>
              <a:rPr lang="ko-KR" altLang="en-US" dirty="0" err="1"/>
              <a:t>업로드한</a:t>
            </a:r>
            <a:r>
              <a:rPr lang="ko-KR" altLang="en-US" dirty="0"/>
              <a:t> 게시물로 확인이 필요함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Grade:3 </a:t>
            </a:r>
          </a:p>
          <a:p>
            <a:r>
              <a:rPr lang="ko-KR" altLang="en-US" dirty="0"/>
              <a:t>회원이 올린 게시물을 관리자가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등급이 </a:t>
            </a:r>
            <a:r>
              <a:rPr lang="en-US" altLang="ko-KR" dirty="0"/>
              <a:t>2</a:t>
            </a:r>
            <a:r>
              <a:rPr lang="ko-KR" altLang="en-US" dirty="0" err="1"/>
              <a:t>인경우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일반 사용자는 볼 수 없습니다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29064" y="116632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12)</a:t>
            </a:r>
            <a:r>
              <a:rPr lang="ko-KR" altLang="en-US" dirty="0" smtClean="0">
                <a:solidFill>
                  <a:srgbClr val="FEFFC1"/>
                </a:solidFill>
              </a:rPr>
              <a:t>관리자</a:t>
            </a:r>
            <a:r>
              <a:rPr lang="en-US" altLang="ko-KR" dirty="0" smtClean="0">
                <a:solidFill>
                  <a:srgbClr val="FEFFC1"/>
                </a:solidFill>
              </a:rPr>
              <a:t>- </a:t>
            </a:r>
            <a:r>
              <a:rPr lang="ko-KR" altLang="en-US" dirty="0" smtClean="0">
                <a:solidFill>
                  <a:srgbClr val="FEFFC1"/>
                </a:solidFill>
              </a:rPr>
              <a:t>사용자가 등록한 광고  목록</a:t>
            </a:r>
            <a:endParaRPr lang="en-US" altLang="ko-KR" dirty="0" smtClean="0">
              <a:solidFill>
                <a:srgbClr val="FEFFC1"/>
              </a:solidFill>
            </a:endParaRP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9" name="Picture 2" descr="C:\Users\Administrator\Desktop\사진\competitionL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544" y="1633183"/>
            <a:ext cx="5988768" cy="445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/>
          <p:cNvCxnSpPr>
            <a:stCxn id="12" idx="2"/>
          </p:cNvCxnSpPr>
          <p:nvPr/>
        </p:nvCxnSpPr>
        <p:spPr>
          <a:xfrm>
            <a:off x="4809418" y="1152953"/>
            <a:ext cx="2375830" cy="15559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01740" y="783621"/>
            <a:ext cx="201535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Grade:2</a:t>
            </a:r>
            <a:r>
              <a:rPr lang="ko-KR" altLang="en-US" dirty="0" smtClean="0"/>
              <a:t>인 게시물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6" idx="2"/>
          </p:cNvCxnSpPr>
          <p:nvPr/>
        </p:nvCxnSpPr>
        <p:spPr>
          <a:xfrm>
            <a:off x="7293260" y="1138702"/>
            <a:ext cx="252028" cy="1570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49144" y="769370"/>
            <a:ext cx="208823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Grade:3</a:t>
            </a:r>
            <a:r>
              <a:rPr lang="ko-KR" altLang="en-US" dirty="0" smtClean="0"/>
              <a:t>인 게시물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2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0688" y="116632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12)</a:t>
            </a:r>
            <a:r>
              <a:rPr lang="ko-KR" altLang="en-US" dirty="0" smtClean="0">
                <a:solidFill>
                  <a:srgbClr val="FEFFC1"/>
                </a:solidFill>
              </a:rPr>
              <a:t>관리자</a:t>
            </a:r>
            <a:r>
              <a:rPr lang="en-US" altLang="ko-KR" dirty="0" smtClean="0">
                <a:solidFill>
                  <a:srgbClr val="FEFFC1"/>
                </a:solidFill>
              </a:rPr>
              <a:t>- </a:t>
            </a:r>
            <a:r>
              <a:rPr lang="ko-KR" altLang="en-US" dirty="0" smtClean="0">
                <a:solidFill>
                  <a:srgbClr val="FEFFC1"/>
                </a:solidFill>
              </a:rPr>
              <a:t>광고  상세보기</a:t>
            </a:r>
            <a:endParaRPr lang="en-US" altLang="ko-KR" dirty="0" smtClean="0">
              <a:solidFill>
                <a:srgbClr val="FEFFC1"/>
              </a:solidFill>
            </a:endParaRP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9" name="Picture 2" descr="C:\Users\Administrator\Desktop\사진\ads상세보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44" y="3284985"/>
            <a:ext cx="606077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C:\Users\Administrator\Desktop\사진\ads상세보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744" y="762963"/>
            <a:ext cx="6070896" cy="29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0512" y="1724908"/>
            <a:ext cx="2304256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게시</a:t>
            </a:r>
            <a:r>
              <a:rPr lang="ko-KR" altLang="en-US" dirty="0"/>
              <a:t>물</a:t>
            </a:r>
            <a:r>
              <a:rPr lang="ko-KR" altLang="en-US" dirty="0" smtClean="0"/>
              <a:t> 정보 확인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수정 및 삭제 </a:t>
            </a:r>
            <a:endParaRPr lang="en-US" altLang="ko-KR" dirty="0" smtClean="0"/>
          </a:p>
          <a:p>
            <a:r>
              <a:rPr lang="en-US" altLang="ko-KR" dirty="0" smtClean="0"/>
              <a:t>-DB </a:t>
            </a:r>
            <a:r>
              <a:rPr lang="ko-KR" altLang="en-US" dirty="0" smtClean="0"/>
              <a:t>삭제를 할 수 있습니다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5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9698" name="Picture 2" descr="C:\Users\Administrator\Desktop\사진\관리자cs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4" y="1124744"/>
            <a:ext cx="618818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00688" y="116632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12)</a:t>
            </a:r>
            <a:r>
              <a:rPr lang="ko-KR" altLang="en-US" dirty="0" smtClean="0">
                <a:solidFill>
                  <a:srgbClr val="FEFFC1"/>
                </a:solidFill>
              </a:rPr>
              <a:t>관리자</a:t>
            </a:r>
            <a:r>
              <a:rPr lang="en-US" altLang="ko-KR" dirty="0" smtClean="0">
                <a:solidFill>
                  <a:srgbClr val="FEFFC1"/>
                </a:solidFill>
              </a:rPr>
              <a:t>- </a:t>
            </a:r>
            <a:r>
              <a:rPr lang="ko-KR" altLang="en-US" dirty="0" smtClean="0">
                <a:solidFill>
                  <a:srgbClr val="FEFFC1"/>
                </a:solidFill>
              </a:rPr>
              <a:t>고객센</a:t>
            </a:r>
            <a:r>
              <a:rPr lang="ko-KR" altLang="en-US" dirty="0">
                <a:solidFill>
                  <a:srgbClr val="FEFFC1"/>
                </a:solidFill>
              </a:rPr>
              <a:t>터</a:t>
            </a:r>
            <a:endParaRPr lang="en-US" altLang="ko-KR" dirty="0" smtClean="0">
              <a:solidFill>
                <a:srgbClr val="FEFFC1"/>
              </a:solidFill>
            </a:endParaRP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6404" y="1378779"/>
            <a:ext cx="279732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faq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고객센터 등을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및 삭제 할 수 있는 페이지 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29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2384" y="67628"/>
            <a:ext cx="3240360" cy="177281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0524" y="186414"/>
            <a:ext cx="2232248" cy="369332"/>
          </a:xfrm>
          <a:prstGeom prst="rect">
            <a:avLst/>
          </a:prstGeom>
          <a:noFill/>
          <a:ln>
            <a:solidFill>
              <a:srgbClr val="313035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최종 시연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1746" name="Picture 2" descr="C:\Users\Administrator\Desktop\사진\keywordLi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8" y="1268760"/>
            <a:ext cx="405211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700688" y="116632"/>
            <a:ext cx="466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FFC1"/>
                </a:solidFill>
              </a:rPr>
              <a:t>12)</a:t>
            </a:r>
            <a:r>
              <a:rPr lang="ko-KR" altLang="en-US" dirty="0" smtClean="0">
                <a:solidFill>
                  <a:srgbClr val="FEFFC1"/>
                </a:solidFill>
              </a:rPr>
              <a:t>관리자</a:t>
            </a:r>
            <a:r>
              <a:rPr lang="en-US" altLang="ko-KR" dirty="0" smtClean="0">
                <a:solidFill>
                  <a:srgbClr val="FEFFC1"/>
                </a:solidFill>
              </a:rPr>
              <a:t>- </a:t>
            </a:r>
            <a:r>
              <a:rPr lang="ko-KR" altLang="en-US" dirty="0" smtClean="0">
                <a:solidFill>
                  <a:srgbClr val="FEFFC1"/>
                </a:solidFill>
              </a:rPr>
              <a:t>키워드</a:t>
            </a:r>
            <a:r>
              <a:rPr lang="en-US" altLang="ko-KR" dirty="0" smtClean="0">
                <a:solidFill>
                  <a:srgbClr val="FEFFC1"/>
                </a:solidFill>
              </a:rPr>
              <a:t>List</a:t>
            </a:r>
          </a:p>
          <a:p>
            <a:endParaRPr lang="ko-KR" altLang="en-US" dirty="0">
              <a:solidFill>
                <a:srgbClr val="FEFFC1"/>
              </a:solidFill>
            </a:endParaRPr>
          </a:p>
        </p:txBody>
      </p:sp>
      <p:pic>
        <p:nvPicPr>
          <p:cNvPr id="9" name="Picture 2" descr="C:\Users\Administrator\Desktop\사진\keyword weeke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268761"/>
            <a:ext cx="453650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6828" y="5157192"/>
            <a:ext cx="4176464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사용자가 입력한 키워드에 대한 정보입니다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같은 </a:t>
            </a:r>
            <a:r>
              <a:rPr lang="en-US" altLang="ko-KR" dirty="0" smtClean="0"/>
              <a:t>IP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분에 한번 씩만 입력하게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69024" y="5157192"/>
            <a:ext cx="338437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각 버튼 클릭 시 </a:t>
            </a:r>
            <a:endParaRPr lang="en-US" altLang="ko-KR" dirty="0" smtClean="0"/>
          </a:p>
          <a:p>
            <a:r>
              <a:rPr lang="ko-KR" altLang="en-US" dirty="0" smtClean="0"/>
              <a:t>전체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연간</a:t>
            </a:r>
            <a:r>
              <a:rPr lang="en-US" altLang="ko-KR" dirty="0" smtClean="0"/>
              <a:t>/</a:t>
            </a:r>
            <a:r>
              <a:rPr lang="ko-KR" altLang="en-US" dirty="0" smtClean="0"/>
              <a:t>월간</a:t>
            </a:r>
            <a:r>
              <a:rPr lang="en-US" altLang="ko-KR" dirty="0" smtClean="0"/>
              <a:t>/</a:t>
            </a:r>
            <a:r>
              <a:rPr lang="ko-KR" altLang="en-US" dirty="0" smtClean="0"/>
              <a:t>주간</a:t>
            </a:r>
            <a:r>
              <a:rPr lang="en-US" altLang="ko-KR" dirty="0" smtClean="0"/>
              <a:t>/</a:t>
            </a:r>
            <a:r>
              <a:rPr lang="ko-KR" altLang="en-US" dirty="0" smtClean="0"/>
              <a:t>일간</a:t>
            </a:r>
            <a:endParaRPr lang="en-US" altLang="ko-KR" dirty="0" smtClean="0"/>
          </a:p>
          <a:p>
            <a:r>
              <a:rPr lang="ko-KR" altLang="en-US" dirty="0" smtClean="0"/>
              <a:t>키워드를 확인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7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34664" y="2780928"/>
            <a:ext cx="46939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감사합니다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6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2480" y="5892963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국내 </a:t>
            </a:r>
            <a:r>
              <a:rPr lang="ko-KR" altLang="en-US" dirty="0" err="1" smtClean="0">
                <a:solidFill>
                  <a:schemeClr val="bg1"/>
                </a:solidFill>
              </a:rPr>
              <a:t>레퍼런스</a:t>
            </a:r>
            <a:r>
              <a:rPr lang="ko-KR" altLang="en-US" dirty="0" smtClean="0">
                <a:solidFill>
                  <a:schemeClr val="bg1"/>
                </a:solidFill>
              </a:rPr>
              <a:t> 사이트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http://www.tvcf.co.kr/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29264" y="167956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1-2. </a:t>
            </a:r>
            <a:r>
              <a:rPr lang="ko-KR" altLang="en-US" sz="2000" spc="-150" dirty="0" err="1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레퍼런스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사이트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6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480" y="5891185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해외 </a:t>
            </a:r>
            <a:r>
              <a:rPr lang="ko-KR" altLang="en-US" dirty="0" err="1" smtClean="0">
                <a:solidFill>
                  <a:schemeClr val="bg1"/>
                </a:solidFill>
              </a:rPr>
              <a:t>레퍼런스</a:t>
            </a:r>
            <a:r>
              <a:rPr lang="ko-KR" altLang="en-US" dirty="0" smtClean="0">
                <a:solidFill>
                  <a:schemeClr val="bg1"/>
                </a:solidFill>
              </a:rPr>
              <a:t> 사이트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  <a:r>
              <a:rPr lang="en-US" altLang="ko-KR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https</a:t>
            </a:r>
            <a:r>
              <a:rPr lang="en-US" altLang="ko-KR" spc="-150" dirty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://www.adsoftheworld.com/</a:t>
            </a:r>
            <a:endParaRPr lang="ko-KR" altLang="en-US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29264" y="167956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1-2. </a:t>
            </a:r>
            <a:r>
              <a:rPr lang="ko-KR" altLang="en-US" sz="2000" spc="-150" dirty="0" err="1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레퍼런스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사이트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93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312564" y="4725144"/>
            <a:ext cx="71897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필수</a:t>
            </a:r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있어야 할</a:t>
            </a:r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 구현</a:t>
            </a:r>
            <a:endParaRPr lang="en-US" altLang="ko-KR" sz="32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</a:t>
            </a:r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접근성</a:t>
            </a:r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높일 수 있는</a:t>
            </a:r>
            <a:r>
              <a:rPr lang="ko-KR" altLang="en-US" sz="3200" spc="-150" dirty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UX/UI </a:t>
            </a:r>
            <a:r>
              <a:rPr lang="ko-KR" altLang="en-US" sz="32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  <a:endParaRPr lang="en-US" altLang="ko-KR" sz="32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0327" y="1426820"/>
            <a:ext cx="4129921" cy="2866276"/>
            <a:chOff x="477745" y="2448623"/>
            <a:chExt cx="4129921" cy="286627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77745" y="2448623"/>
              <a:ext cx="4129921" cy="592560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rgbClr val="313035"/>
                  </a:solidFill>
                </a:rPr>
                <a:t>AS-IS</a:t>
              </a:r>
              <a:endParaRPr lang="ko-KR" altLang="en-US" sz="2800" b="1" dirty="0">
                <a:solidFill>
                  <a:srgbClr val="313035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77746" y="3140014"/>
              <a:ext cx="4129920" cy="21748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itchFamily="34" charset="0"/>
                <a:buChar char="•"/>
              </a:pPr>
              <a:r>
                <a:rPr lang="ko-KR" altLang="en-US" sz="2800" dirty="0" err="1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레퍼런스</a:t>
              </a:r>
              <a:r>
                <a:rPr lang="ko-KR" altLang="en-US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사이트들의 장단점 분석</a:t>
              </a:r>
              <a:endParaRPr lang="en-US" altLang="ko-KR" sz="28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marL="457200" indent="-457200">
                <a:buFont typeface="Arial" pitchFamily="34" charset="0"/>
                <a:buChar char="•"/>
              </a:pPr>
              <a:r>
                <a:rPr lang="ko-KR" altLang="en-US" sz="2800" dirty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 </a:t>
              </a:r>
              <a:r>
                <a:rPr lang="ko-KR" altLang="en-US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요구사</a:t>
              </a:r>
              <a:r>
                <a:rPr lang="ko-KR" altLang="en-US" sz="2800" dirty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항</a:t>
              </a:r>
              <a:r>
                <a:rPr lang="ko-KR" altLang="en-US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ko-KR" altLang="en-US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파악</a:t>
              </a:r>
              <a:endParaRPr lang="en-US" altLang="ko-KR" sz="2800" dirty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169024" y="1426821"/>
            <a:ext cx="4129921" cy="2866275"/>
            <a:chOff x="5223527" y="2448623"/>
            <a:chExt cx="4129921" cy="286627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223527" y="2448623"/>
              <a:ext cx="4129921" cy="592560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rgbClr val="313035"/>
                  </a:solidFill>
                </a:rPr>
                <a:t>TO-BE</a:t>
              </a:r>
              <a:endParaRPr lang="ko-KR" altLang="en-US" b="1" dirty="0">
                <a:solidFill>
                  <a:srgbClr val="313035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23528" y="3140013"/>
              <a:ext cx="4129920" cy="21748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itchFamily="34" charset="0"/>
                <a:buChar char="•"/>
              </a:pPr>
              <a:r>
                <a:rPr lang="ko-KR" altLang="en-US" sz="2800" dirty="0" err="1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레퍼런스</a:t>
              </a:r>
              <a:r>
                <a:rPr lang="ko-KR" altLang="en-US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사이트들의 장점 결합</a:t>
              </a:r>
              <a:endParaRPr lang="en-US" altLang="ko-KR" sz="28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marL="457200" indent="-457200">
                <a:buFont typeface="Arial" pitchFamily="34" charset="0"/>
                <a:buChar char="•"/>
              </a:pPr>
              <a:r>
                <a:rPr lang="ko-KR" altLang="en-US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사용자들에</a:t>
              </a:r>
              <a:r>
                <a:rPr lang="ko-KR" altLang="en-US" sz="2800" dirty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게</a:t>
              </a:r>
              <a:r>
                <a:rPr lang="en-US" altLang="ko-KR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ko-KR" altLang="en-US" sz="2800" dirty="0" err="1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접근성</a:t>
              </a:r>
              <a:r>
                <a:rPr lang="ko-KR" altLang="en-US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ko-KR" altLang="en-US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높은 </a:t>
              </a:r>
              <a:r>
                <a:rPr lang="en-US" altLang="ko-KR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UX/UI </a:t>
              </a:r>
              <a:r>
                <a:rPr lang="ko-KR" altLang="en-US" sz="2800" dirty="0" smtClean="0">
                  <a:solidFill>
                    <a:prstClr val="white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구성</a:t>
              </a:r>
              <a:endParaRPr lang="en-US" altLang="ko-KR" sz="2800" dirty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" name="아래쪽 화살표 19"/>
          <p:cNvSpPr/>
          <p:nvPr/>
        </p:nvSpPr>
        <p:spPr>
          <a:xfrm rot="16200000">
            <a:off x="4582051" y="2935870"/>
            <a:ext cx="745171" cy="319359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47888" y="167956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1-3.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4488" y="138986"/>
            <a:ext cx="2160240" cy="33768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2480" y="13872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5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546203" y="2952671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계획</a:t>
            </a:r>
            <a:r>
              <a:rPr lang="en-US" altLang="ko-KR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 </a:t>
            </a:r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수립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4007" y="2952671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선정</a:t>
            </a:r>
            <a:endParaRPr lang="ko-KR" altLang="en-US" sz="24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630449" y="2952671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</a:t>
            </a:r>
            <a:r>
              <a:rPr lang="en-US" altLang="ko-KR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/UI</a:t>
            </a:r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  <a:endParaRPr lang="ko-KR" altLang="en-US" sz="24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4008" y="3414347"/>
            <a:ext cx="2762550" cy="18868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배운 기능을 구현 할 수 있는가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실현 가능한 주제인가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171450" indent="-171450">
              <a:buFont typeface="Arial" pitchFamily="34" charset="0"/>
              <a:buChar char="•"/>
            </a:pPr>
            <a:endParaRPr lang="en-US" altLang="ko-KR" sz="8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너무 흔한 주제는 아닌가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30449" y="3414347"/>
            <a:ext cx="2773308" cy="18868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기능들의 오류 여부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사용의 편리성</a:t>
            </a:r>
            <a:endParaRPr lang="en-US" altLang="ko-KR" sz="7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 시간 내에 완성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863" y="3428992"/>
            <a:ext cx="2762550" cy="1872216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업무 </a:t>
            </a: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분담</a:t>
            </a:r>
            <a:endParaRPr lang="en-US" altLang="ko-KR" sz="7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일정표 </a:t>
            </a: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작성</a:t>
            </a:r>
            <a:endParaRPr lang="en-US" altLang="ko-KR" sz="7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필요한 기능 선점</a:t>
            </a:r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648744" y="1592392"/>
            <a:ext cx="4566198" cy="68448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진행과정</a:t>
            </a:r>
            <a:endParaRPr lang="ko-KR" altLang="en-US" sz="32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7888" y="167956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1-4.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계획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4488" y="138986"/>
            <a:ext cx="2160240" cy="33768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2480" y="13872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0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013301" y="69269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환경</a:t>
            </a:r>
            <a:endParaRPr lang="en-US" altLang="ko-KR" sz="3600" spc="-15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912" y="2119496"/>
            <a:ext cx="44641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WINDOWS 7 / 10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Eclipse</a:t>
            </a:r>
            <a:endParaRPr lang="en-US" altLang="ko-KR" sz="24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Apache Tomcat 9.0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Oracle </a:t>
            </a:r>
            <a:r>
              <a:rPr lang="en-US" altLang="ko-KR" sz="2400" dirty="0" err="1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Sql</a:t>
            </a: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Developer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Spring </a:t>
            </a:r>
            <a:r>
              <a:rPr lang="en-US" altLang="ko-KR" sz="2400" dirty="0" err="1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FrameWork</a:t>
            </a: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4.2.4</a:t>
            </a:r>
          </a:p>
          <a:p>
            <a:r>
              <a:rPr lang="en-US" altLang="ko-KR" sz="2400" dirty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58498" y="1436326"/>
            <a:ext cx="3107449" cy="621101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TOOL &amp; </a:t>
            </a:r>
          </a:p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Development Environment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851" y="4797152"/>
            <a:ext cx="7417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ORACLE 11g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457056" y="1427032"/>
            <a:ext cx="3055139" cy="561808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Programming Language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58498" y="4263666"/>
            <a:ext cx="3107449" cy="479113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Database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39090" y="2119496"/>
            <a:ext cx="3944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JSP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JAVA SCRIPT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CSS3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err="1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MyBatis</a:t>
            </a:r>
            <a:endParaRPr lang="en-US" altLang="ko-KR" sz="2400" dirty="0" smtClean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HTML5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ko-KR" sz="240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 dirty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44488" y="138986"/>
            <a:ext cx="2160240" cy="337686"/>
          </a:xfrm>
          <a:prstGeom prst="rect">
            <a:avLst/>
          </a:prstGeom>
          <a:solidFill>
            <a:srgbClr val="313035"/>
          </a:solidFill>
          <a:ln>
            <a:solidFill>
              <a:srgbClr val="313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2480" y="13872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7993" y="167956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1-5. </a:t>
            </a:r>
            <a:r>
              <a:rPr lang="ko-KR" altLang="en-US" sz="2000" spc="-150" dirty="0" smtClean="0">
                <a:solidFill>
                  <a:prstClr val="white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개발환경</a:t>
            </a:r>
            <a:endParaRPr lang="ko-KR" altLang="en-US" sz="2000" spc="-150" dirty="0">
              <a:solidFill>
                <a:prstClr val="white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9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4825</TotalTime>
  <Words>1338</Words>
  <Application>Microsoft Office PowerPoint</Application>
  <PresentationFormat>A4 용지(210x297mm)</PresentationFormat>
  <Paragraphs>422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46</vt:i4>
      </vt:variant>
    </vt:vector>
  </HeadingPairs>
  <TitlesOfParts>
    <vt:vector size="59" baseType="lpstr">
      <vt:lpstr>굴림</vt:lpstr>
      <vt:lpstr>Arial</vt:lpstr>
      <vt:lpstr>나눔고딕코딩</vt:lpstr>
      <vt:lpstr>맑은 고딕</vt:lpstr>
      <vt:lpstr>서울남산 장체L</vt:lpstr>
      <vt:lpstr>고도 M</vt:lpstr>
      <vt:lpstr>Office 테마</vt:lpstr>
      <vt:lpstr>디자인 사용자 지정</vt:lpstr>
      <vt:lpstr>1_Office 테마</vt:lpstr>
      <vt:lpstr>2_Office 테마</vt:lpstr>
      <vt:lpstr>1_디자인 사용자 지정</vt:lpstr>
      <vt:lpstr>2_디자인 사용자 지정</vt:lpstr>
      <vt:lpstr>3_디자인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</cp:lastModifiedBy>
  <cp:revision>344</cp:revision>
  <dcterms:created xsi:type="dcterms:W3CDTF">2017-12-19T01:30:11Z</dcterms:created>
  <dcterms:modified xsi:type="dcterms:W3CDTF">2018-07-31T07:36:51Z</dcterms:modified>
</cp:coreProperties>
</file>